
<file path=[Content_Types].xml><?xml version="1.0" encoding="utf-8"?>
<Types xmlns="http://schemas.openxmlformats.org/package/2006/content-types">
  <Default Extension="xml" ContentType="application/xml"/>
  <Default Extension="jpg" ContentType="image/jpeg"/>
  <Default Extension="mp3" ContentType="audio/unknown"/>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Lst>
  <p:notesMasterIdLst>
    <p:notesMasterId r:id="rId48"/>
  </p:notesMasterIdLst>
  <p:sldIdLst>
    <p:sldId id="256" r:id="rId3"/>
    <p:sldId id="306" r:id="rId4"/>
    <p:sldId id="257" r:id="rId5"/>
    <p:sldId id="258" r:id="rId6"/>
    <p:sldId id="259" r:id="rId7"/>
    <p:sldId id="260" r:id="rId8"/>
    <p:sldId id="307" r:id="rId9"/>
    <p:sldId id="261" r:id="rId10"/>
    <p:sldId id="262" r:id="rId11"/>
    <p:sldId id="263" r:id="rId12"/>
    <p:sldId id="299" r:id="rId13"/>
    <p:sldId id="300" r:id="rId14"/>
    <p:sldId id="301" r:id="rId15"/>
    <p:sldId id="302" r:id="rId16"/>
    <p:sldId id="265" r:id="rId17"/>
    <p:sldId id="308" r:id="rId18"/>
    <p:sldId id="266" r:id="rId19"/>
    <p:sldId id="305" r:id="rId20"/>
    <p:sldId id="267" r:id="rId21"/>
    <p:sldId id="269" r:id="rId22"/>
    <p:sldId id="303" r:id="rId23"/>
    <p:sldId id="309" r:id="rId24"/>
    <p:sldId id="273" r:id="rId25"/>
    <p:sldId id="270" r:id="rId26"/>
    <p:sldId id="271" r:id="rId27"/>
    <p:sldId id="312" r:id="rId28"/>
    <p:sldId id="310" r:id="rId29"/>
    <p:sldId id="274" r:id="rId30"/>
    <p:sldId id="275" r:id="rId31"/>
    <p:sldId id="313" r:id="rId32"/>
    <p:sldId id="314" r:id="rId33"/>
    <p:sldId id="315" r:id="rId34"/>
    <p:sldId id="316" r:id="rId35"/>
    <p:sldId id="317" r:id="rId36"/>
    <p:sldId id="318" r:id="rId37"/>
    <p:sldId id="319" r:id="rId38"/>
    <p:sldId id="320" r:id="rId39"/>
    <p:sldId id="321" r:id="rId40"/>
    <p:sldId id="322" r:id="rId41"/>
    <p:sldId id="311" r:id="rId42"/>
    <p:sldId id="289" r:id="rId43"/>
    <p:sldId id="290" r:id="rId44"/>
    <p:sldId id="291" r:id="rId45"/>
    <p:sldId id="323" r:id="rId46"/>
    <p:sldId id="293" r:id="rId4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EFB66B2-72BD-472A-8FED-775A42C69844}">
  <a:tblStyle styleId="{DEFB66B2-72BD-472A-8FED-775A42C69844}" styleName="Table_0"/>
  <a:tblStyle styleId="{0E23FDF4-73E6-4DF8-B83F-6D31AF46AE84}"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4524DBC-3175-4D6A-BF12-F2BB106D8F3A}"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858BBA5-D803-421D-9016-1B6E2BD35915}"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EDA93C8A-733B-4E3E-9585-32950F1887AC}"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EB06912-1C9C-4269-AD65-75027F336737}" styleName="Table_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64BB37C-C801-4087-917F-179C5035F1E9}" styleName="Table_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34B2FA6-9EA2-430F-9E16-C060858870A1}" styleName="Table_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0271C68-6AE2-4E97-BC72-5F8150EA3D37}" styleName="Table_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E131227-1A83-4765-9F6B-112D3621A08A}" styleName="Table_9">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BB41EC3-190E-4D5E-A0E5-C2E11A13766B}" styleName="Table_1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8D43620-97B8-4253-94BE-0F310D05F96D}" styleName="Table_1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7CA45AC-416D-40FD-AC82-40DF82C5BA4D}" styleName="Table_1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E2E011D-10C1-41BF-9041-560B16ECDC81}" styleName="Table_1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D9EA751D-56E8-4CC8-9D0E-FEA27F0D5AF3}" styleName="Table_1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7C3A70C-4D1B-4692-9FB1-D3471856C8C1}" styleName="Table_1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E1CA0B9A-9C60-4827-AE59-099C166E9BE2}" styleName="Table_1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1130D9D-8DD1-4228-B380-E23FC37C2FDD}" styleName="Table_1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32F22B4-388E-451B-BA9B-5A1846312EEA}" styleName="Table_1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87FFD84-D521-4A31-8E59-0E6118CBBA81}" styleName="Table_19">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E7CAEDC2-F363-4E0B-9C7B-D84B1A1BE482}" styleName="Table_2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3F90F1E-1A1E-4587-AFB0-CD5C12C2874D}" styleName="Table_2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D333F23-0801-4DDF-8973-A474E5E6A673}" styleName="Table_2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D4C5AEA-912F-4183-8B4D-1C1162AC9209}" styleName="Table_2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18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45008156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US" sz="1600">
                <a:solidFill>
                  <a:schemeClr val="dk1"/>
                </a:solidFill>
                <a:latin typeface="Calibri"/>
                <a:ea typeface="Calibri"/>
                <a:cs typeface="Calibri"/>
                <a:sym typeface="Calibri"/>
              </a:rPr>
              <a:t>OCC often used to model emotion of story characters (depending on certain environmental characteristics and individual preferences)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indent="304800" algn="ctr" rtl="0">
              <a:buSzPct val="100000"/>
              <a:defRPr sz="4800"/>
            </a:lvl1pPr>
            <a:lvl2pPr indent="304800" algn="ctr" rtl="0">
              <a:buSzPct val="100000"/>
              <a:defRPr sz="4800"/>
            </a:lvl2pPr>
            <a:lvl3pPr indent="304800" algn="ctr" rtl="0">
              <a:buSzPct val="100000"/>
              <a:defRPr sz="4800"/>
            </a:lvl3pPr>
            <a:lvl4pPr indent="304800" algn="ctr" rtl="0">
              <a:buSzPct val="100000"/>
              <a:defRPr sz="4800"/>
            </a:lvl4pPr>
            <a:lvl5pPr indent="304800" algn="ctr" rtl="0">
              <a:buSzPct val="100000"/>
              <a:defRPr sz="4800"/>
            </a:lvl5pPr>
            <a:lvl6pPr indent="304800" algn="ctr" rtl="0">
              <a:buSzPct val="100000"/>
              <a:defRPr sz="4800"/>
            </a:lvl6pPr>
            <a:lvl7pPr indent="304800" algn="ctr" rtl="0">
              <a:buSzPct val="100000"/>
              <a:defRPr sz="4800"/>
            </a:lvl7pPr>
            <a:lvl8pPr indent="304800" algn="ctr" rtl="0">
              <a:buSzPct val="100000"/>
              <a:defRPr sz="4800"/>
            </a:lvl8pPr>
            <a:lvl9pPr indent="304800" algn="ctr" rtl="0">
              <a:buSzPct val="100000"/>
              <a:defRPr sz="4800"/>
            </a:lvl9pPr>
          </a:lstStyle>
          <a:p>
            <a:endParaRPr/>
          </a:p>
        </p:txBody>
      </p:sp>
      <p:sp>
        <p:nvSpPr>
          <p:cNvPr id="84" name="Shape 84"/>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marL="0" algn="ctr" rtl="0">
              <a:spcBef>
                <a:spcPts val="0"/>
              </a:spcBef>
              <a:buClr>
                <a:schemeClr val="dk2"/>
              </a:buClr>
              <a:buNone/>
              <a:defRPr>
                <a:solidFill>
                  <a:schemeClr val="dk2"/>
                </a:solidFill>
              </a:defRPr>
            </a:lvl1pPr>
            <a:lvl2pPr marL="0" indent="190500" algn="ctr" rtl="0">
              <a:spcBef>
                <a:spcPts val="0"/>
              </a:spcBef>
              <a:buClr>
                <a:schemeClr val="dk2"/>
              </a:buClr>
              <a:buSzPct val="100000"/>
              <a:buNone/>
              <a:defRPr sz="3000">
                <a:solidFill>
                  <a:schemeClr val="dk2"/>
                </a:solidFill>
              </a:defRPr>
            </a:lvl2pPr>
            <a:lvl3pPr marL="0" indent="190500" algn="ctr" rtl="0">
              <a:spcBef>
                <a:spcPts val="0"/>
              </a:spcBef>
              <a:buClr>
                <a:schemeClr val="dk2"/>
              </a:buClr>
              <a:buSzPct val="100000"/>
              <a:buNone/>
              <a:defRPr sz="3000">
                <a:solidFill>
                  <a:schemeClr val="dk2"/>
                </a:solidFill>
              </a:defRPr>
            </a:lvl3pPr>
            <a:lvl4pPr marL="0" indent="190500" algn="ctr" rtl="0">
              <a:spcBef>
                <a:spcPts val="0"/>
              </a:spcBef>
              <a:buClr>
                <a:schemeClr val="dk2"/>
              </a:buClr>
              <a:buSzPct val="100000"/>
              <a:buNone/>
              <a:defRPr sz="3000">
                <a:solidFill>
                  <a:schemeClr val="dk2"/>
                </a:solidFill>
              </a:defRPr>
            </a:lvl4pPr>
            <a:lvl5pPr marL="0" indent="190500" algn="ctr" rtl="0">
              <a:spcBef>
                <a:spcPts val="0"/>
              </a:spcBef>
              <a:buClr>
                <a:schemeClr val="dk2"/>
              </a:buClr>
              <a:buSzPct val="100000"/>
              <a:buNone/>
              <a:defRPr sz="3000">
                <a:solidFill>
                  <a:schemeClr val="dk2"/>
                </a:solidFill>
              </a:defRPr>
            </a:lvl5pPr>
            <a:lvl6pPr marL="0" indent="190500" algn="ctr" rtl="0">
              <a:spcBef>
                <a:spcPts val="0"/>
              </a:spcBef>
              <a:buClr>
                <a:schemeClr val="dk2"/>
              </a:buClr>
              <a:buSzPct val="100000"/>
              <a:buNone/>
              <a:defRPr sz="3000">
                <a:solidFill>
                  <a:schemeClr val="dk2"/>
                </a:solidFill>
              </a:defRPr>
            </a:lvl6pPr>
            <a:lvl7pPr marL="0" indent="190500" algn="ctr" rtl="0">
              <a:spcBef>
                <a:spcPts val="0"/>
              </a:spcBef>
              <a:buClr>
                <a:schemeClr val="dk2"/>
              </a:buClr>
              <a:buSzPct val="100000"/>
              <a:buNone/>
              <a:defRPr sz="3000">
                <a:solidFill>
                  <a:schemeClr val="dk2"/>
                </a:solidFill>
              </a:defRPr>
            </a:lvl7pPr>
            <a:lvl8pPr marL="0" indent="190500" algn="ctr" rtl="0">
              <a:spcBef>
                <a:spcPts val="0"/>
              </a:spcBef>
              <a:buClr>
                <a:schemeClr val="dk2"/>
              </a:buClr>
              <a:buSzPct val="100000"/>
              <a:buNone/>
              <a:defRPr sz="3000">
                <a:solidFill>
                  <a:schemeClr val="dk2"/>
                </a:solidFill>
              </a:defRPr>
            </a:lvl8pPr>
            <a:lvl9pPr marL="0" indent="190500" algn="ctr" rtl="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7" name="Shape 87"/>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rtl="0">
              <a:defRPr/>
            </a:lvl1pPr>
            <a:lvl2pPr indent="457200" rtl="0">
              <a:defRPr/>
            </a:lvl2pPr>
            <a:lvl3pPr indent="914400" rtl="0">
              <a:defRPr/>
            </a:lvl3pPr>
            <a:lvl4pPr indent="1371600"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0" name="Shape 90"/>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1" name="Shape 91"/>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ption">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marL="285750" indent="-171450" algn="ctr" rtl="0">
              <a:spcBef>
                <a:spcPts val="360"/>
              </a:spcBef>
              <a:buSzPct val="100000"/>
              <a:buNone/>
              <a:defRPr sz="1800"/>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4696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4" name="Shape 2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0" name="Shape 3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31" name="Shape 3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6" name="Shape 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Calibri"/>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Calibri"/>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p:spPr>
        <p:txBody>
          <a:bodyPr lIns="91425" tIns="91425" rIns="91425" bIns="91425" anchor="b" anchorCtr="0"/>
          <a:lstStyle>
            <a:lvl1pPr marL="0" rtl="0">
              <a:buClr>
                <a:schemeClr val="dk1"/>
              </a:buClr>
              <a:buSzPct val="100000"/>
              <a:buNone/>
              <a:defRPr sz="3600" b="1">
                <a:solidFill>
                  <a:schemeClr val="dk1"/>
                </a:solidFill>
              </a:defRPr>
            </a:lvl1pPr>
            <a:lvl2pPr marL="0" indent="228600" rtl="0">
              <a:buClr>
                <a:schemeClr val="dk1"/>
              </a:buClr>
              <a:buSzPct val="100000"/>
              <a:buNone/>
              <a:defRPr sz="3600" b="1">
                <a:solidFill>
                  <a:schemeClr val="dk1"/>
                </a:solidFill>
              </a:defRPr>
            </a:lvl2pPr>
            <a:lvl3pPr marL="0" indent="228600" rtl="0">
              <a:buClr>
                <a:schemeClr val="dk1"/>
              </a:buClr>
              <a:buSzPct val="100000"/>
              <a:buNone/>
              <a:defRPr sz="3600" b="1">
                <a:solidFill>
                  <a:schemeClr val="dk1"/>
                </a:solidFill>
              </a:defRPr>
            </a:lvl3pPr>
            <a:lvl4pPr marL="0" indent="228600" rtl="0">
              <a:buClr>
                <a:schemeClr val="dk1"/>
              </a:buClr>
              <a:buSzPct val="100000"/>
              <a:buNone/>
              <a:defRPr sz="3600" b="1">
                <a:solidFill>
                  <a:schemeClr val="dk1"/>
                </a:solidFill>
              </a:defRPr>
            </a:lvl4pPr>
            <a:lvl5pPr marL="0" indent="228600" rtl="0">
              <a:buClr>
                <a:schemeClr val="dk1"/>
              </a:buClr>
              <a:buSzPct val="100000"/>
              <a:buNone/>
              <a:defRPr sz="3600" b="1">
                <a:solidFill>
                  <a:schemeClr val="dk1"/>
                </a:solidFill>
              </a:defRPr>
            </a:lvl5pPr>
            <a:lvl6pPr marL="0" indent="228600" rtl="0">
              <a:buClr>
                <a:schemeClr val="dk1"/>
              </a:buClr>
              <a:buSzPct val="100000"/>
              <a:buNone/>
              <a:defRPr sz="3600" b="1">
                <a:solidFill>
                  <a:schemeClr val="dk1"/>
                </a:solidFill>
              </a:defRPr>
            </a:lvl6pPr>
            <a:lvl7pPr marL="0" indent="228600" rtl="0">
              <a:buClr>
                <a:schemeClr val="dk1"/>
              </a:buClr>
              <a:buSzPct val="100000"/>
              <a:buNone/>
              <a:defRPr sz="3600" b="1">
                <a:solidFill>
                  <a:schemeClr val="dk1"/>
                </a:solidFill>
              </a:defRPr>
            </a:lvl7pPr>
            <a:lvl8pPr marL="0" indent="228600" rtl="0">
              <a:buClr>
                <a:schemeClr val="dk1"/>
              </a:buClr>
              <a:buSzPct val="100000"/>
              <a:buNone/>
              <a:defRPr sz="3600" b="1">
                <a:solidFill>
                  <a:schemeClr val="dk1"/>
                </a:solidFill>
              </a:defRPr>
            </a:lvl8pPr>
            <a:lvl9pPr marL="0" indent="228600" rtl="0">
              <a:buClr>
                <a:schemeClr val="dk1"/>
              </a:buClr>
              <a:buSzPct val="100000"/>
              <a:buNone/>
              <a:defRPr sz="3600" b="1">
                <a:solidFill>
                  <a:schemeClr val="dk1"/>
                </a:solidFill>
              </a:defRPr>
            </a:lvl9pPr>
          </a:lstStyle>
          <a:p>
            <a:endParaRPr/>
          </a:p>
        </p:txBody>
      </p:sp>
      <p:sp>
        <p:nvSpPr>
          <p:cNvPr id="81" name="Shape 81"/>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marL="342900" indent="-152400" rtl="0">
              <a:spcBef>
                <a:spcPts val="600"/>
              </a:spcBef>
              <a:buClr>
                <a:schemeClr val="dk1"/>
              </a:buClr>
              <a:buSzPct val="100000"/>
              <a:defRPr sz="3000">
                <a:solidFill>
                  <a:schemeClr val="dk1"/>
                </a:solidFill>
              </a:defRPr>
            </a:lvl1pPr>
            <a:lvl2pPr marL="742950" indent="-133350" rtl="0">
              <a:spcBef>
                <a:spcPts val="480"/>
              </a:spcBef>
              <a:buClr>
                <a:schemeClr val="dk1"/>
              </a:buClr>
              <a:buSzPct val="100000"/>
              <a:defRPr sz="2400">
                <a:solidFill>
                  <a:schemeClr val="dk1"/>
                </a:solidFill>
              </a:defRPr>
            </a:lvl2pPr>
            <a:lvl3pPr marL="1143000" indent="-76200" rtl="0">
              <a:spcBef>
                <a:spcPts val="480"/>
              </a:spcBef>
              <a:buClr>
                <a:schemeClr val="dk1"/>
              </a:buClr>
              <a:buSzPct val="100000"/>
              <a:defRPr sz="2400">
                <a:solidFill>
                  <a:schemeClr val="dk1"/>
                </a:solidFill>
              </a:defRPr>
            </a:lvl3pPr>
            <a:lvl4pPr marL="1600200" indent="-114300" rtl="0">
              <a:spcBef>
                <a:spcPts val="360"/>
              </a:spcBef>
              <a:buClr>
                <a:schemeClr val="dk1"/>
              </a:buClr>
              <a:buSzPct val="100000"/>
              <a:defRPr sz="1800">
                <a:solidFill>
                  <a:schemeClr val="dk1"/>
                </a:solidFill>
              </a:defRPr>
            </a:lvl4pPr>
            <a:lvl5pPr marL="2057400" indent="-114300" rtl="0">
              <a:spcBef>
                <a:spcPts val="360"/>
              </a:spcBef>
              <a:buClr>
                <a:schemeClr val="dk1"/>
              </a:buClr>
              <a:buSzPct val="100000"/>
              <a:defRPr sz="1800">
                <a:solidFill>
                  <a:schemeClr val="dk1"/>
                </a:solidFill>
              </a:defRPr>
            </a:lvl5pPr>
            <a:lvl6pPr marL="2514600" indent="-114300" rtl="0">
              <a:spcBef>
                <a:spcPts val="360"/>
              </a:spcBef>
              <a:buClr>
                <a:schemeClr val="dk1"/>
              </a:buClr>
              <a:buSzPct val="100000"/>
              <a:defRPr sz="1800">
                <a:solidFill>
                  <a:schemeClr val="dk1"/>
                </a:solidFill>
              </a:defRPr>
            </a:lvl6pPr>
            <a:lvl7pPr marL="2971800" indent="-114300" rtl="0">
              <a:spcBef>
                <a:spcPts val="360"/>
              </a:spcBef>
              <a:buClr>
                <a:schemeClr val="dk1"/>
              </a:buClr>
              <a:buSzPct val="100000"/>
              <a:defRPr sz="1800">
                <a:solidFill>
                  <a:schemeClr val="dk1"/>
                </a:solidFill>
              </a:defRPr>
            </a:lvl7pPr>
            <a:lvl8pPr marL="3429000" indent="-114300" rtl="0">
              <a:spcBef>
                <a:spcPts val="360"/>
              </a:spcBef>
              <a:buClr>
                <a:schemeClr val="dk1"/>
              </a:buClr>
              <a:buSzPct val="100000"/>
              <a:defRPr sz="1800">
                <a:solidFill>
                  <a:schemeClr val="dk1"/>
                </a:solidFill>
              </a:defRPr>
            </a:lvl8pPr>
            <a:lvl9pPr marL="3886200" indent="-114300" rtl="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7"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5.jpg"/><Relationship Id="rId12" Type="http://schemas.openxmlformats.org/officeDocument/2006/relationships/image" Target="../media/image16.jpg"/><Relationship Id="rId13" Type="http://schemas.openxmlformats.org/officeDocument/2006/relationships/image" Target="../media/image17.png"/><Relationship Id="rId1" Type="http://schemas.microsoft.com/office/2007/relationships/media" Target="../media/media1.mp3"/><Relationship Id="rId2" Type="http://schemas.openxmlformats.org/officeDocument/2006/relationships/audio" Target="../media/media1.mp3"/><Relationship Id="rId3" Type="http://schemas.microsoft.com/office/2007/relationships/media" Target="../media/media2.mp3"/><Relationship Id="rId4" Type="http://schemas.openxmlformats.org/officeDocument/2006/relationships/audio" Target="../media/media2.mp3"/><Relationship Id="rId5" Type="http://schemas.microsoft.com/office/2007/relationships/media" Target="../media/media3.mp3"/><Relationship Id="rId6" Type="http://schemas.openxmlformats.org/officeDocument/2006/relationships/audio" Target="../media/media3.mp3"/><Relationship Id="rId7" Type="http://schemas.openxmlformats.org/officeDocument/2006/relationships/slideLayout" Target="../slideLayouts/slideLayout18.xml"/><Relationship Id="rId8" Type="http://schemas.openxmlformats.org/officeDocument/2006/relationships/notesSlide" Target="../notesSlides/notesSlide11.xml"/><Relationship Id="rId9" Type="http://schemas.openxmlformats.org/officeDocument/2006/relationships/image" Target="../media/image13.jpg"/><Relationship Id="rId10"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www.ethanhein.com/wp/2010/scales-and-emotions/" TargetMode="External"/><Relationship Id="rId3" Type="http://schemas.openxmlformats.org/officeDocument/2006/relationships/hyperlink" Target="http://classics.mit.edu/Aristotle/politics.8.eight.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gif"/><Relationship Id="rId5" Type="http://schemas.openxmlformats.org/officeDocument/2006/relationships/image" Target="../media/image24.gif"/><Relationship Id="rId6" Type="http://schemas.openxmlformats.org/officeDocument/2006/relationships/image" Target="../media/image25.gif"/><Relationship Id="rId7" Type="http://schemas.openxmlformats.org/officeDocument/2006/relationships/image" Target="../media/image4.gif"/><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keithwhor/audiosynth" TargetMode="External"/><Relationship Id="rId3" Type="http://schemas.openxmlformats.org/officeDocument/2006/relationships/hyperlink" Target="https://github.com/keithwhor/audiosynth/blob/master/audiosynth.j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ben.ai/mas630/scale.html?data=shapes_sounds_01.json"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image" Target="../media/image4.gif"/><Relationship Id="rId5" Type="http://schemas.openxmlformats.org/officeDocument/2006/relationships/image" Target="../media/image25.gi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gif"/></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22.gi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gif"/></Relationships>
</file>

<file path=ppt/slides/_rels/slide36.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image" Target="../media/image25.gif"/><Relationship Id="rId5" Type="http://schemas.openxmlformats.org/officeDocument/2006/relationships/image" Target="../media/image24.gif"/><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3.gif"/></Relationships>
</file>

<file path=ppt/slides/_rels/slide38.xml.rels><?xml version="1.0" encoding="UTF-8" standalone="yes"?>
<Relationships xmlns="http://schemas.openxmlformats.org/package/2006/relationships"><Relationship Id="rId3" Type="http://schemas.openxmlformats.org/officeDocument/2006/relationships/image" Target="../media/image25.gif"/><Relationship Id="rId4" Type="http://schemas.openxmlformats.org/officeDocument/2006/relationships/image" Target="../media/image24.gi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hyperlink" Target="http://affect.media.mit.edu/projects.php?id=3480" TargetMode="External"/><Relationship Id="rId6" Type="http://schemas.openxmlformats.org/officeDocument/2006/relationships/hyperlink" Target="http://afc.media.mit.edu/stories/browse/"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3" Type="http://schemas.openxmlformats.org/officeDocument/2006/relationships/hyperlink" Target="mailto:pip@mit.edu" TargetMode="External"/><Relationship Id="rId4" Type="http://schemas.openxmlformats.org/officeDocument/2006/relationships/hyperlink" Target="mailto:benb@mit.edu"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85800" y="1182361"/>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b="0" i="0" u="none" strike="noStrike" cap="none" baseline="0" dirty="0">
                <a:solidFill>
                  <a:schemeClr val="dk1"/>
                </a:solidFill>
                <a:latin typeface="Trebuchet MS"/>
                <a:ea typeface="Trebuchet MS"/>
                <a:cs typeface="Trebuchet MS"/>
                <a:sym typeface="Trebuchet MS"/>
              </a:rPr>
              <a:t>Expressive Speech Bubbles</a:t>
            </a:r>
          </a:p>
        </p:txBody>
      </p:sp>
      <p:sp>
        <p:nvSpPr>
          <p:cNvPr id="99" name="Shape 99"/>
          <p:cNvSpPr txBox="1">
            <a:spLocks noGrp="1"/>
          </p:cNvSpPr>
          <p:nvPr>
            <p:ph type="subTitle" idx="1"/>
          </p:nvPr>
        </p:nvSpPr>
        <p:spPr>
          <a:xfrm>
            <a:off x="1371600" y="2938136"/>
            <a:ext cx="6400799" cy="17526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rgbClr val="888888"/>
              </a:buClr>
              <a:buSzPct val="25000"/>
              <a:buFont typeface="Trebuchet MS"/>
              <a:buNone/>
            </a:pPr>
            <a:r>
              <a:rPr lang="en-US" sz="2950" b="0" i="0" u="none" strike="noStrike" cap="none" baseline="0" dirty="0">
                <a:solidFill>
                  <a:srgbClr val="888888"/>
                </a:solidFill>
                <a:latin typeface="Trebuchet MS"/>
                <a:ea typeface="Trebuchet MS"/>
                <a:cs typeface="Trebuchet MS"/>
                <a:sym typeface="Trebuchet MS"/>
              </a:rPr>
              <a:t>MAS 630 Affective Computing </a:t>
            </a:r>
            <a:br>
              <a:rPr lang="en-US" sz="2950" b="0" i="0" u="none" strike="noStrike" cap="none" baseline="0" dirty="0">
                <a:solidFill>
                  <a:srgbClr val="888888"/>
                </a:solidFill>
                <a:latin typeface="Trebuchet MS"/>
                <a:ea typeface="Trebuchet MS"/>
                <a:cs typeface="Trebuchet MS"/>
                <a:sym typeface="Trebuchet MS"/>
              </a:rPr>
            </a:br>
            <a:r>
              <a:rPr lang="en-US" sz="2950" b="0" i="0" u="none" strike="noStrike" cap="none" baseline="0" dirty="0">
                <a:solidFill>
                  <a:srgbClr val="888888"/>
                </a:solidFill>
                <a:latin typeface="Trebuchet MS"/>
                <a:ea typeface="Trebuchet MS"/>
                <a:cs typeface="Trebuchet MS"/>
                <a:sym typeface="Trebuchet MS"/>
              </a:rPr>
              <a:t>Final </a:t>
            </a:r>
            <a:r>
              <a:rPr lang="en-US" sz="2950" b="0" i="0" u="none" strike="noStrike" cap="none" baseline="0" dirty="0" smtClean="0">
                <a:solidFill>
                  <a:srgbClr val="888888"/>
                </a:solidFill>
                <a:latin typeface="Trebuchet MS"/>
                <a:ea typeface="Trebuchet MS"/>
                <a:cs typeface="Trebuchet MS"/>
                <a:sym typeface="Trebuchet MS"/>
              </a:rPr>
              <a:t>Project</a:t>
            </a:r>
          </a:p>
          <a:p>
            <a:pPr marL="0" marR="0" lvl="0" indent="0" algn="ctr" rtl="0">
              <a:lnSpc>
                <a:spcPct val="80000"/>
              </a:lnSpc>
              <a:spcBef>
                <a:spcPts val="0"/>
              </a:spcBef>
              <a:buClr>
                <a:srgbClr val="888888"/>
              </a:buClr>
              <a:buSzPct val="25000"/>
              <a:buFont typeface="Trebuchet MS"/>
              <a:buNone/>
            </a:pPr>
            <a:endParaRPr lang="en-US" sz="2950" dirty="0">
              <a:latin typeface="Trebuchet MS"/>
              <a:ea typeface="Trebuchet MS"/>
              <a:cs typeface="Trebuchet MS"/>
              <a:sym typeface="Trebuchet MS"/>
            </a:endParaRPr>
          </a:p>
          <a:p>
            <a:pPr marL="0" marR="0" lvl="0" indent="0" algn="ctr" rtl="0">
              <a:lnSpc>
                <a:spcPct val="80000"/>
              </a:lnSpc>
              <a:spcBef>
                <a:spcPts val="0"/>
              </a:spcBef>
              <a:buClr>
                <a:srgbClr val="888888"/>
              </a:buClr>
              <a:buSzPct val="25000"/>
              <a:buFont typeface="Trebuchet MS"/>
              <a:buNone/>
            </a:pPr>
            <a:r>
              <a:rPr lang="en-US" sz="2950" dirty="0" smtClean="0">
                <a:latin typeface="Trebuchet MS"/>
                <a:ea typeface="Trebuchet MS"/>
                <a:cs typeface="Trebuchet MS"/>
                <a:sym typeface="Trebuchet MS"/>
              </a:rPr>
              <a:t>10</a:t>
            </a:r>
            <a:r>
              <a:rPr lang="en-US" sz="2950" baseline="30000" dirty="0" smtClean="0">
                <a:latin typeface="Trebuchet MS"/>
                <a:ea typeface="Trebuchet MS"/>
                <a:cs typeface="Trebuchet MS"/>
                <a:sym typeface="Trebuchet MS"/>
              </a:rPr>
              <a:t>th</a:t>
            </a:r>
            <a:r>
              <a:rPr lang="en-US" sz="2950" dirty="0" smtClean="0">
                <a:latin typeface="Trebuchet MS"/>
                <a:ea typeface="Trebuchet MS"/>
                <a:cs typeface="Trebuchet MS"/>
                <a:sym typeface="Trebuchet MS"/>
              </a:rPr>
              <a:t> December 2013</a:t>
            </a:r>
            <a:endParaRPr lang="en-US" sz="2950" b="0" i="0" u="none" strike="noStrike" cap="none" baseline="0" dirty="0">
              <a:solidFill>
                <a:srgbClr val="888888"/>
              </a:solidFill>
              <a:latin typeface="Trebuchet MS"/>
              <a:ea typeface="Trebuchet MS"/>
              <a:cs typeface="Trebuchet MS"/>
              <a:sym typeface="Trebuchet MS"/>
            </a:endParaRPr>
          </a:p>
          <a:p>
            <a:endParaRPr lang="en-US" sz="2950" b="0" i="0" u="none" strike="noStrike" cap="none" baseline="0" dirty="0">
              <a:solidFill>
                <a:srgbClr val="888888"/>
              </a:solidFill>
              <a:latin typeface="Trebuchet MS"/>
              <a:ea typeface="Trebuchet MS"/>
              <a:cs typeface="Trebuchet MS"/>
              <a:sym typeface="Trebuchet MS"/>
            </a:endParaRPr>
          </a:p>
          <a:p>
            <a:pPr marL="0" marR="0" lvl="0" indent="0" algn="ctr" rtl="0">
              <a:lnSpc>
                <a:spcPct val="80000"/>
              </a:lnSpc>
              <a:spcBef>
                <a:spcPts val="590"/>
              </a:spcBef>
              <a:buClr>
                <a:srgbClr val="888888"/>
              </a:buClr>
              <a:buSzPct val="25000"/>
              <a:buFont typeface="Trebuchet MS"/>
              <a:buNone/>
            </a:pPr>
            <a:r>
              <a:rPr lang="en-US" sz="2950" b="0" i="0" u="none" strike="noStrike" cap="none" baseline="0" dirty="0">
                <a:solidFill>
                  <a:srgbClr val="888888"/>
                </a:solidFill>
                <a:latin typeface="Trebuchet MS"/>
                <a:ea typeface="Trebuchet MS"/>
                <a:cs typeface="Trebuchet MS"/>
                <a:sym typeface="Trebuchet MS"/>
              </a:rPr>
              <a:t>Ben Bloomberg &amp; Pip Mothersill</a:t>
            </a:r>
          </a:p>
        </p:txBody>
      </p:sp>
      <p:sp>
        <p:nvSpPr>
          <p:cNvPr id="4" name="Shape 104"/>
          <p:cNvSpPr txBox="1">
            <a:spLocks/>
          </p:cNvSpPr>
          <p:nvPr/>
        </p:nvSpPr>
        <p:spPr>
          <a:xfrm>
            <a:off x="852906" y="6225194"/>
            <a:ext cx="7772400" cy="471813"/>
          </a:xfrm>
          <a:prstGeom prst="rect">
            <a:avLst/>
          </a:prstGeom>
          <a:solidFill>
            <a:srgbClr val="A5A5A5"/>
          </a:solid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pPr>
              <a:buClr>
                <a:schemeClr val="lt1"/>
              </a:buClr>
              <a:buSzPct val="25000"/>
              <a:buFont typeface="Trebuchet MS"/>
              <a:buNone/>
            </a:pPr>
            <a:r>
              <a:rPr lang="en-US" sz="1800" dirty="0" smtClean="0">
                <a:solidFill>
                  <a:schemeClr val="lt1"/>
                </a:solidFill>
                <a:latin typeface="Trebuchet MS"/>
                <a:ea typeface="Trebuchet MS"/>
                <a:cs typeface="Trebuchet MS"/>
                <a:sym typeface="Trebuchet MS"/>
              </a:rPr>
              <a:t>Please view in Slide Show – otherwise you’ll miss the pretty animations!</a:t>
            </a:r>
            <a:endParaRPr lang="en-US" sz="1800" dirty="0">
              <a:solidFill>
                <a:schemeClr val="lt1"/>
              </a:solidFill>
              <a:latin typeface="Trebuchet MS"/>
              <a:ea typeface="Trebuchet MS"/>
              <a:cs typeface="Trebuchet MS"/>
              <a:sym typeface="Trebuchet M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0" y="274637"/>
            <a:ext cx="58236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a:solidFill>
                  <a:schemeClr val="lt1"/>
                </a:solidFill>
                <a:latin typeface="Trebuchet MS"/>
                <a:ea typeface="Trebuchet MS"/>
                <a:cs typeface="Trebuchet MS"/>
                <a:sym typeface="Trebuchet MS"/>
              </a:rPr>
              <a:t>  Background: Emotive Shapes</a:t>
            </a:r>
          </a:p>
        </p:txBody>
      </p:sp>
      <p:sp>
        <p:nvSpPr>
          <p:cNvPr id="150" name="Shape 150"/>
          <p:cNvSpPr txBox="1"/>
          <p:nvPr/>
        </p:nvSpPr>
        <p:spPr>
          <a:xfrm>
            <a:off x="370733" y="1052813"/>
            <a:ext cx="8118213" cy="2040763"/>
          </a:xfrm>
          <a:prstGeom prst="rect">
            <a:avLst/>
          </a:prstGeom>
        </p:spPr>
        <p:txBody>
          <a:bodyPr lIns="91425" tIns="91425" rIns="91425" bIns="91425" anchor="t" anchorCtr="0">
            <a:noAutofit/>
          </a:bodyPr>
          <a:lstStyle/>
          <a:p>
            <a:pPr lvl="0" algn="just"/>
            <a:r>
              <a:rPr lang="en-US" dirty="0" smtClean="0">
                <a:solidFill>
                  <a:schemeClr val="dk1"/>
                </a:solidFill>
                <a:latin typeface="Calibri"/>
                <a:ea typeface="Calibri"/>
                <a:cs typeface="Calibri"/>
                <a:sym typeface="Calibri"/>
              </a:rPr>
              <a:t>There are also studies also that </a:t>
            </a:r>
            <a:r>
              <a:rPr lang="en-US" dirty="0">
                <a:solidFill>
                  <a:schemeClr val="dk1"/>
                </a:solidFill>
                <a:latin typeface="Calibri"/>
                <a:ea typeface="Calibri"/>
                <a:cs typeface="Calibri"/>
                <a:sym typeface="Calibri"/>
              </a:rPr>
              <a:t>show there is some consistency in how we perceive certain shapes to </a:t>
            </a:r>
            <a:r>
              <a:rPr lang="en-US" dirty="0" smtClean="0">
                <a:solidFill>
                  <a:schemeClr val="dk1"/>
                </a:solidFill>
                <a:latin typeface="Calibri"/>
                <a:ea typeface="Calibri"/>
                <a:cs typeface="Calibri"/>
                <a:sym typeface="Calibri"/>
              </a:rPr>
              <a:t>sounds. </a:t>
            </a:r>
            <a:r>
              <a:rPr lang="en-US" dirty="0">
                <a:latin typeface="Calibri"/>
                <a:cs typeface="Calibri"/>
              </a:rPr>
              <a:t>A famous example of this confirmation of the existence of an underlying universal response to these emotionally expressive sensory stimuli is </a:t>
            </a:r>
            <a:r>
              <a:rPr lang="en-US" dirty="0" err="1">
                <a:latin typeface="Calibri"/>
                <a:cs typeface="Calibri"/>
              </a:rPr>
              <a:t>Clyne’s</a:t>
            </a:r>
            <a:r>
              <a:rPr lang="en-US" dirty="0">
                <a:latin typeface="Calibri"/>
                <a:cs typeface="Calibri"/>
              </a:rPr>
              <a:t> work on describing our emotional response to different sounds – modes of responses he defined as ‘</a:t>
            </a:r>
            <a:r>
              <a:rPr lang="en-US" dirty="0" err="1">
                <a:latin typeface="Calibri"/>
                <a:cs typeface="Calibri"/>
              </a:rPr>
              <a:t>sentic</a:t>
            </a:r>
            <a:r>
              <a:rPr lang="en-US" dirty="0">
                <a:latin typeface="Calibri"/>
                <a:cs typeface="Calibri"/>
              </a:rPr>
              <a:t> forms’ </a:t>
            </a:r>
            <a:r>
              <a:rPr lang="en-US" dirty="0" smtClean="0">
                <a:latin typeface="Calibri"/>
                <a:cs typeface="Calibri"/>
              </a:rPr>
              <a:t>(</a:t>
            </a:r>
            <a:r>
              <a:rPr lang="en-US" dirty="0" err="1" smtClean="0">
                <a:latin typeface="Calibri"/>
                <a:cs typeface="Calibri"/>
              </a:rPr>
              <a:t>Clynes</a:t>
            </a:r>
            <a:r>
              <a:rPr lang="en-US" dirty="0" smtClean="0">
                <a:latin typeface="Calibri"/>
                <a:cs typeface="Calibri"/>
              </a:rPr>
              <a:t>).  </a:t>
            </a:r>
            <a:r>
              <a:rPr lang="en-US" dirty="0">
                <a:latin typeface="Calibri"/>
                <a:cs typeface="Calibri"/>
              </a:rPr>
              <a:t>Another well-known study is that of Kohler’s ‘</a:t>
            </a:r>
            <a:r>
              <a:rPr lang="en-US" dirty="0" err="1">
                <a:latin typeface="Calibri"/>
                <a:cs typeface="Calibri"/>
              </a:rPr>
              <a:t>maluma</a:t>
            </a:r>
            <a:r>
              <a:rPr lang="en-US" dirty="0">
                <a:latin typeface="Calibri"/>
                <a:cs typeface="Calibri"/>
              </a:rPr>
              <a:t>’ and ‘</a:t>
            </a:r>
            <a:r>
              <a:rPr lang="en-US" dirty="0" err="1">
                <a:latin typeface="Calibri"/>
                <a:cs typeface="Calibri"/>
              </a:rPr>
              <a:t>takete</a:t>
            </a:r>
            <a:r>
              <a:rPr lang="en-US" dirty="0">
                <a:latin typeface="Calibri"/>
                <a:cs typeface="Calibri"/>
              </a:rPr>
              <a:t>’ experiment, where he showed that the majority of people matched the nonsense word ‘</a:t>
            </a:r>
            <a:r>
              <a:rPr lang="en-US" dirty="0" err="1">
                <a:latin typeface="Calibri"/>
                <a:cs typeface="Calibri"/>
              </a:rPr>
              <a:t>malumba</a:t>
            </a:r>
            <a:r>
              <a:rPr lang="en-US" dirty="0">
                <a:latin typeface="Calibri"/>
                <a:cs typeface="Calibri"/>
              </a:rPr>
              <a:t>’ to a line drawing of a smooth rounded shape and the word ‘</a:t>
            </a:r>
            <a:r>
              <a:rPr lang="en-US" dirty="0" err="1">
                <a:latin typeface="Calibri"/>
                <a:cs typeface="Calibri"/>
              </a:rPr>
              <a:t>takete</a:t>
            </a:r>
            <a:r>
              <a:rPr lang="en-US" dirty="0">
                <a:latin typeface="Calibri"/>
                <a:cs typeface="Calibri"/>
              </a:rPr>
              <a:t>’ to a spiky angular shape </a:t>
            </a:r>
            <a:r>
              <a:rPr lang="en-US" dirty="0" smtClean="0">
                <a:latin typeface="Calibri"/>
                <a:cs typeface="Calibri"/>
              </a:rPr>
              <a:t>(Kohler). </a:t>
            </a:r>
            <a:endParaRPr lang="en-US" dirty="0">
              <a:solidFill>
                <a:schemeClr val="dk1"/>
              </a:solidFill>
              <a:latin typeface="Calibri"/>
              <a:ea typeface="Calibri"/>
              <a:cs typeface="Calibri"/>
              <a:sym typeface="Calibri"/>
            </a:endParaRPr>
          </a:p>
        </p:txBody>
      </p:sp>
      <p:pic>
        <p:nvPicPr>
          <p:cNvPr id="6" name="Picture 5" descr="Screen Shot 2013-11-17 at 8.00.25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8856" y="2503616"/>
            <a:ext cx="4064000" cy="3846384"/>
          </a:xfrm>
          <a:prstGeom prst="rect">
            <a:avLst/>
          </a:prstGeom>
        </p:spPr>
      </p:pic>
      <p:pic>
        <p:nvPicPr>
          <p:cNvPr id="7" name="Picture 6"/>
          <p:cNvPicPr>
            <a:picLocks noChangeAspect="1"/>
          </p:cNvPicPr>
          <p:nvPr/>
        </p:nvPicPr>
        <p:blipFill>
          <a:blip r:embed="rId4"/>
          <a:stretch>
            <a:fillRect/>
          </a:stretch>
        </p:blipFill>
        <p:spPr>
          <a:xfrm>
            <a:off x="173798" y="2983467"/>
            <a:ext cx="3911600" cy="1994917"/>
          </a:xfrm>
          <a:prstGeom prst="rect">
            <a:avLst/>
          </a:prstGeom>
        </p:spPr>
      </p:pic>
      <p:sp>
        <p:nvSpPr>
          <p:cNvPr id="8" name="Rectangle 7"/>
          <p:cNvSpPr/>
          <p:nvPr/>
        </p:nvSpPr>
        <p:spPr>
          <a:xfrm>
            <a:off x="173791" y="5198860"/>
            <a:ext cx="4259655" cy="246221"/>
          </a:xfrm>
          <a:prstGeom prst="rect">
            <a:avLst/>
          </a:prstGeom>
        </p:spPr>
        <p:txBody>
          <a:bodyPr wrap="square">
            <a:spAutoFit/>
          </a:bodyPr>
          <a:lstStyle/>
          <a:p>
            <a:pPr lvl="0" algn="ctr"/>
            <a:r>
              <a:rPr lang="en-US" sz="1000" dirty="0">
                <a:latin typeface="Calibri"/>
                <a:cs typeface="Calibri"/>
              </a:rPr>
              <a:t>Kohler, W. (1947). </a:t>
            </a:r>
            <a:r>
              <a:rPr lang="en-US" sz="1000" i="1" dirty="0">
                <a:latin typeface="Calibri"/>
                <a:cs typeface="Calibri"/>
              </a:rPr>
              <a:t>Gestalt psychology</a:t>
            </a:r>
            <a:r>
              <a:rPr lang="en-US" sz="1000" dirty="0">
                <a:latin typeface="Calibri"/>
                <a:cs typeface="Calibri"/>
              </a:rPr>
              <a:t>. New York: </a:t>
            </a:r>
            <a:r>
              <a:rPr lang="en-US" sz="1000" dirty="0" err="1">
                <a:latin typeface="Calibri"/>
                <a:cs typeface="Calibri"/>
              </a:rPr>
              <a:t>Liveright</a:t>
            </a:r>
            <a:r>
              <a:rPr lang="en-US" sz="1000" dirty="0">
                <a:latin typeface="Calibri"/>
                <a:cs typeface="Calibri"/>
              </a:rPr>
              <a:t>. </a:t>
            </a:r>
          </a:p>
        </p:txBody>
      </p:sp>
      <p:sp>
        <p:nvSpPr>
          <p:cNvPr id="9" name="Rectangle 8"/>
          <p:cNvSpPr/>
          <p:nvPr/>
        </p:nvSpPr>
        <p:spPr>
          <a:xfrm>
            <a:off x="1029057" y="4837611"/>
            <a:ext cx="3731278" cy="307777"/>
          </a:xfrm>
          <a:prstGeom prst="rect">
            <a:avLst/>
          </a:prstGeom>
        </p:spPr>
        <p:txBody>
          <a:bodyPr wrap="square">
            <a:spAutoFit/>
          </a:bodyPr>
          <a:lstStyle/>
          <a:p>
            <a:r>
              <a:rPr lang="en-US" sz="1400" dirty="0" smtClean="0">
                <a:solidFill>
                  <a:srgbClr val="000000"/>
                </a:solidFill>
                <a:latin typeface="Calibri"/>
                <a:cs typeface="Calibri"/>
              </a:rPr>
              <a:t>Kiki		</a:t>
            </a:r>
            <a:r>
              <a:rPr lang="en-US" sz="1400" dirty="0" err="1" smtClean="0">
                <a:solidFill>
                  <a:srgbClr val="000000"/>
                </a:solidFill>
                <a:latin typeface="Calibri"/>
                <a:cs typeface="Calibri"/>
              </a:rPr>
              <a:t>Bouba</a:t>
            </a:r>
            <a:endParaRPr lang="en-US" sz="1400" dirty="0" smtClean="0">
              <a:solidFill>
                <a:srgbClr val="000000"/>
              </a:solidFill>
              <a:latin typeface="Calibri"/>
              <a:cs typeface="Calibri"/>
            </a:endParaRPr>
          </a:p>
        </p:txBody>
      </p:sp>
      <p:sp>
        <p:nvSpPr>
          <p:cNvPr id="10" name="Rectangle 9"/>
          <p:cNvSpPr/>
          <p:nvPr/>
        </p:nvSpPr>
        <p:spPr>
          <a:xfrm>
            <a:off x="4572000" y="6258004"/>
            <a:ext cx="4572000" cy="400110"/>
          </a:xfrm>
          <a:prstGeom prst="rect">
            <a:avLst/>
          </a:prstGeom>
        </p:spPr>
        <p:txBody>
          <a:bodyPr>
            <a:spAutoFit/>
          </a:bodyPr>
          <a:lstStyle/>
          <a:p>
            <a:r>
              <a:rPr lang="en-US" sz="1000" dirty="0" err="1">
                <a:latin typeface="Calibri"/>
                <a:cs typeface="Calibri"/>
              </a:rPr>
              <a:t>Clynes</a:t>
            </a:r>
            <a:r>
              <a:rPr lang="en-US" sz="1000" dirty="0">
                <a:latin typeface="Calibri"/>
                <a:cs typeface="Calibri"/>
              </a:rPr>
              <a:t>, M. (1973). </a:t>
            </a:r>
            <a:r>
              <a:rPr lang="en-US" sz="1000" dirty="0" err="1">
                <a:latin typeface="Calibri"/>
                <a:cs typeface="Calibri"/>
              </a:rPr>
              <a:t>Sentics</a:t>
            </a:r>
            <a:r>
              <a:rPr lang="en-US" sz="1000" dirty="0">
                <a:latin typeface="Calibri"/>
                <a:cs typeface="Calibri"/>
              </a:rPr>
              <a:t>: </a:t>
            </a:r>
            <a:r>
              <a:rPr lang="en-US" sz="1000" dirty="0" err="1">
                <a:latin typeface="Calibri"/>
                <a:cs typeface="Calibri"/>
              </a:rPr>
              <a:t>Biocybernetics</a:t>
            </a:r>
            <a:r>
              <a:rPr lang="en-US" sz="1000" dirty="0">
                <a:latin typeface="Calibri"/>
                <a:cs typeface="Calibri"/>
              </a:rPr>
              <a:t> of Emotion Communication  </a:t>
            </a:r>
            <a:r>
              <a:rPr lang="en-US" sz="1000" i="1" dirty="0">
                <a:latin typeface="Calibri"/>
                <a:cs typeface="Calibri"/>
              </a:rPr>
              <a:t>Annals of the New York Academy of Sciences</a:t>
            </a:r>
            <a:r>
              <a:rPr lang="en-US" sz="1000" dirty="0">
                <a:latin typeface="Calibri"/>
                <a:cs typeface="Calibri"/>
              </a:rPr>
              <a:t>, </a:t>
            </a:r>
            <a:r>
              <a:rPr lang="en-US" sz="1000" i="1" dirty="0">
                <a:latin typeface="Calibri"/>
                <a:cs typeface="Calibri"/>
              </a:rPr>
              <a:t>220</a:t>
            </a:r>
            <a:r>
              <a:rPr lang="en-US" sz="1000" dirty="0">
                <a:latin typeface="Calibri"/>
                <a:cs typeface="Calibri"/>
              </a:rPr>
              <a:t>(3), 57-88.</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1" name="Shape 213"/>
          <p:cNvSpPr/>
          <p:nvPr/>
        </p:nvSpPr>
        <p:spPr>
          <a:xfrm>
            <a:off x="0" y="-2625605"/>
            <a:ext cx="9144000" cy="6858000"/>
          </a:xfrm>
          <a:prstGeom prst="rect">
            <a:avLst/>
          </a:prstGeom>
          <a:blipFill>
            <a:blip r:embed="rId9"/>
            <a:stretch>
              <a:fillRect/>
            </a:stretch>
          </a:blipFill>
          <a:ln>
            <a:noFill/>
          </a:ln>
        </p:spPr>
      </p:sp>
      <p:sp>
        <p:nvSpPr>
          <p:cNvPr id="12" name="Shape 131"/>
          <p:cNvSpPr txBox="1">
            <a:spLocks/>
          </p:cNvSpPr>
          <p:nvPr/>
        </p:nvSpPr>
        <p:spPr>
          <a:xfrm>
            <a:off x="0" y="274637"/>
            <a:ext cx="5823600" cy="684600"/>
          </a:xfrm>
          <a:prstGeom prst="rect">
            <a:avLst/>
          </a:prstGeom>
          <a:solidFill>
            <a:srgbClr val="A5A5A5">
              <a:alpha val="88000"/>
            </a:srgbClr>
          </a:solidFill>
          <a:ln>
            <a:noFill/>
          </a:ln>
        </p:spPr>
        <p:txBody>
          <a:bodyPr lIns="91425" tIns="45700" rIns="91425" bIns="45700" anchor="ctr" anchorCtr="0">
            <a:noAutofit/>
          </a:bodyPr>
          <a:lstStyle>
            <a:defPPr marR="0" algn="l" rtl="0">
              <a:lnSpc>
                <a:spcPct val="100000"/>
              </a:lnSpc>
              <a:spcBef>
                <a:spcPts val="0"/>
              </a:spcBef>
              <a:spcAft>
                <a:spcPts val="0"/>
              </a:spcAft>
            </a:defPPr>
            <a:lvl1pPr marL="0" marR="0" algn="ctr" rtl="0">
              <a:lnSpc>
                <a:spcPct val="100000"/>
              </a:lnSpc>
              <a:spcBef>
                <a:spcPts val="0"/>
              </a:spcBef>
              <a:spcAft>
                <a:spcPts val="0"/>
              </a:spcAft>
              <a:buClr>
                <a:schemeClr val="dk1"/>
              </a:buClr>
              <a:buSzPct val="100000"/>
              <a:buFont typeface="Calibri"/>
              <a:buNone/>
              <a:defRPr sz="4400" b="1" i="0" u="none" strike="noStrike" cap="none" baseline="0">
                <a:solidFill>
                  <a:schemeClr val="dk1"/>
                </a:solidFill>
                <a:latin typeface="Calibri"/>
                <a:ea typeface="Calibri"/>
                <a:cs typeface="Calibri"/>
                <a:sym typeface="Calibri"/>
                <a:rtl val="0"/>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marL="0" indent="228600" rtl="0">
              <a:buClr>
                <a:schemeClr val="dk1"/>
              </a:buClr>
              <a:buSzPct val="100000"/>
              <a:buNone/>
              <a:defRPr sz="3600" b="1">
                <a:solidFill>
                  <a:schemeClr val="dk1"/>
                </a:solidFill>
              </a:defRPr>
            </a:lvl3pPr>
            <a:lvl4pPr marL="0" indent="228600" rtl="0">
              <a:buClr>
                <a:schemeClr val="dk1"/>
              </a:buClr>
              <a:buSzPct val="100000"/>
              <a:buNone/>
              <a:defRPr sz="3600" b="1">
                <a:solidFill>
                  <a:schemeClr val="dk1"/>
                </a:solidFill>
              </a:defRPr>
            </a:lvl4pPr>
            <a:lvl5pPr marL="0" indent="228600" rtl="0">
              <a:buClr>
                <a:schemeClr val="dk1"/>
              </a:buClr>
              <a:buSzPct val="100000"/>
              <a:buNone/>
              <a:defRPr sz="3600" b="1">
                <a:solidFill>
                  <a:schemeClr val="dk1"/>
                </a:solidFill>
              </a:defRPr>
            </a:lvl5pPr>
            <a:lvl6pPr marL="0" indent="228600" rtl="0">
              <a:buClr>
                <a:schemeClr val="dk1"/>
              </a:buClr>
              <a:buSzPct val="100000"/>
              <a:buNone/>
              <a:defRPr sz="3600" b="1">
                <a:solidFill>
                  <a:schemeClr val="dk1"/>
                </a:solidFill>
              </a:defRPr>
            </a:lvl6pPr>
            <a:lvl7pPr marL="0" indent="228600" rtl="0">
              <a:buClr>
                <a:schemeClr val="dk1"/>
              </a:buClr>
              <a:buSzPct val="100000"/>
              <a:buNone/>
              <a:defRPr sz="3600" b="1">
                <a:solidFill>
                  <a:schemeClr val="dk1"/>
                </a:solidFill>
              </a:defRPr>
            </a:lvl7pPr>
            <a:lvl8pPr marL="0" indent="228600" rtl="0">
              <a:buClr>
                <a:schemeClr val="dk1"/>
              </a:buClr>
              <a:buSzPct val="100000"/>
              <a:buNone/>
              <a:defRPr sz="3600" b="1">
                <a:solidFill>
                  <a:schemeClr val="dk1"/>
                </a:solidFill>
              </a:defRPr>
            </a:lvl8pPr>
            <a:lvl9pPr marL="0" indent="228600" rtl="0">
              <a:buClr>
                <a:schemeClr val="dk1"/>
              </a:buClr>
              <a:buSzPct val="100000"/>
              <a:buNone/>
              <a:defRPr sz="3600" b="1">
                <a:solidFill>
                  <a:schemeClr val="dk1"/>
                </a:solidFill>
              </a:defRPr>
            </a:lvl9pPr>
          </a:lstStyle>
          <a:p>
            <a:pPr algn="l">
              <a:buClr>
                <a:schemeClr val="lt1"/>
              </a:buClr>
              <a:buSzPct val="25000"/>
              <a:buFont typeface="Trebuchet MS"/>
              <a:buNone/>
            </a:pPr>
            <a:r>
              <a:rPr lang="en-US" sz="3200" b="0" smtClean="0">
                <a:solidFill>
                  <a:schemeClr val="lt1"/>
                </a:solidFill>
                <a:latin typeface="Trebuchet MS"/>
                <a:ea typeface="Trebuchet MS"/>
                <a:cs typeface="Trebuchet MS"/>
                <a:sym typeface="Trebuchet MS"/>
              </a:rPr>
              <a:t>  Background: Emotive Sounds</a:t>
            </a:r>
            <a:endParaRPr lang="en-US" sz="3200" b="0" dirty="0">
              <a:solidFill>
                <a:schemeClr val="lt1"/>
              </a:solidFill>
              <a:latin typeface="Trebuchet MS"/>
              <a:ea typeface="Trebuchet MS"/>
              <a:cs typeface="Trebuchet MS"/>
              <a:sym typeface="Trebuchet MS"/>
            </a:endParaRPr>
          </a:p>
        </p:txBody>
      </p:sp>
      <p:sp>
        <p:nvSpPr>
          <p:cNvPr id="158" name="Shape 158"/>
          <p:cNvSpPr txBox="1">
            <a:spLocks noGrp="1"/>
          </p:cNvSpPr>
          <p:nvPr>
            <p:ph type="body" idx="1"/>
          </p:nvPr>
        </p:nvSpPr>
        <p:spPr>
          <a:xfrm>
            <a:off x="379475" y="2240356"/>
            <a:ext cx="8229600" cy="534899"/>
          </a:xfrm>
          <a:prstGeom prst="rect">
            <a:avLst/>
          </a:prstGeom>
          <a:noFill/>
          <a:ln>
            <a:noFill/>
          </a:ln>
        </p:spPr>
        <p:txBody>
          <a:bodyPr lIns="91425" tIns="45700" rIns="91425" bIns="45700" anchor="t" anchorCtr="0">
            <a:noAutofit/>
          </a:bodyPr>
          <a:lstStyle/>
          <a:p>
            <a:pPr marL="0" marR="0" lvl="0" indent="0" rtl="0">
              <a:spcBef>
                <a:spcPts val="0"/>
              </a:spcBef>
              <a:buNone/>
            </a:pPr>
            <a:r>
              <a:rPr lang="en-US" sz="1400" dirty="0" smtClean="0"/>
              <a:t>Emotions can also be very widely communicated through different sounds.</a:t>
            </a:r>
          </a:p>
          <a:p>
            <a:pPr marL="0" marR="0" lvl="0" indent="0" rtl="0">
              <a:spcBef>
                <a:spcPts val="0"/>
              </a:spcBef>
              <a:buNone/>
            </a:pPr>
            <a:r>
              <a:rPr lang="en-US" sz="1400" dirty="0" smtClean="0"/>
              <a:t>Click on the images below to listen to some examples – what emotions do you think are being communicated?</a:t>
            </a:r>
            <a:endParaRPr lang="en-US" sz="1400" dirty="0"/>
          </a:p>
        </p:txBody>
      </p:sp>
      <p:sp>
        <p:nvSpPr>
          <p:cNvPr id="159" name="Shape 159"/>
          <p:cNvSpPr txBox="1"/>
          <p:nvPr/>
        </p:nvSpPr>
        <p:spPr>
          <a:xfrm>
            <a:off x="198200" y="6180000"/>
            <a:ext cx="7835700" cy="435900"/>
          </a:xfrm>
          <a:prstGeom prst="rect">
            <a:avLst/>
          </a:prstGeom>
        </p:spPr>
        <p:txBody>
          <a:bodyPr lIns="91425" tIns="91425" rIns="91425" bIns="91425" anchor="t" anchorCtr="0">
            <a:noAutofit/>
          </a:bodyPr>
          <a:lstStyle/>
          <a:p>
            <a:pPr marL="165100" lvl="1" rtl="0">
              <a:lnSpc>
                <a:spcPct val="115000"/>
              </a:lnSpc>
              <a:buClr>
                <a:srgbClr val="232323"/>
              </a:buClr>
              <a:buSzPct val="100000"/>
            </a:pPr>
            <a:r>
              <a:rPr lang="en-US" sz="1000" i="1" dirty="0">
                <a:solidFill>
                  <a:srgbClr val="232323"/>
                </a:solidFill>
                <a:latin typeface="Trebuchet MS"/>
                <a:ea typeface="Trebuchet MS"/>
                <a:cs typeface="Trebuchet MS"/>
                <a:sym typeface="Trebuchet MS"/>
              </a:rPr>
              <a:t>(2010) Handbook of Music and Emotion</a:t>
            </a:r>
            <a:r>
              <a:rPr lang="en-US" sz="1000" dirty="0">
                <a:solidFill>
                  <a:srgbClr val="232323"/>
                </a:solidFill>
                <a:latin typeface="Trebuchet MS"/>
                <a:ea typeface="Trebuchet MS"/>
                <a:cs typeface="Trebuchet MS"/>
                <a:sym typeface="Trebuchet MS"/>
              </a:rPr>
              <a:t>. ed. </a:t>
            </a:r>
            <a:r>
              <a:rPr lang="en-US" sz="1000" dirty="0" err="1">
                <a:solidFill>
                  <a:srgbClr val="232323"/>
                </a:solidFill>
                <a:latin typeface="Trebuchet MS"/>
                <a:ea typeface="Trebuchet MS"/>
                <a:cs typeface="Trebuchet MS"/>
                <a:sym typeface="Trebuchet MS"/>
              </a:rPr>
              <a:t>Juslin</a:t>
            </a:r>
            <a:r>
              <a:rPr lang="en-US" sz="1000" dirty="0">
                <a:solidFill>
                  <a:srgbClr val="232323"/>
                </a:solidFill>
                <a:latin typeface="Trebuchet MS"/>
                <a:ea typeface="Trebuchet MS"/>
                <a:cs typeface="Trebuchet MS"/>
                <a:sym typeface="Trebuchet MS"/>
              </a:rPr>
              <a:t>, P. N; </a:t>
            </a:r>
            <a:r>
              <a:rPr lang="en-US" sz="1000" dirty="0" err="1">
                <a:solidFill>
                  <a:srgbClr val="232323"/>
                </a:solidFill>
                <a:latin typeface="Trebuchet MS"/>
                <a:ea typeface="Trebuchet MS"/>
                <a:cs typeface="Trebuchet MS"/>
                <a:sym typeface="Trebuchet MS"/>
              </a:rPr>
              <a:t>Slobada</a:t>
            </a:r>
            <a:r>
              <a:rPr lang="en-US" sz="1000" dirty="0">
                <a:solidFill>
                  <a:srgbClr val="232323"/>
                </a:solidFill>
                <a:latin typeface="Trebuchet MS"/>
                <a:ea typeface="Trebuchet MS"/>
                <a:cs typeface="Trebuchet MS"/>
                <a:sym typeface="Trebuchet MS"/>
              </a:rPr>
              <a:t>, J. A. Oxford.</a:t>
            </a:r>
          </a:p>
          <a:p>
            <a:pPr marL="165100" lvl="1" rtl="0">
              <a:lnSpc>
                <a:spcPct val="115000"/>
              </a:lnSpc>
              <a:buClr>
                <a:srgbClr val="232323"/>
              </a:buClr>
              <a:buSzPct val="100000"/>
            </a:pPr>
            <a:r>
              <a:rPr lang="en-US" sz="1000" dirty="0">
                <a:solidFill>
                  <a:srgbClr val="232323"/>
                </a:solidFill>
                <a:latin typeface="Trebuchet MS"/>
                <a:ea typeface="Trebuchet MS"/>
                <a:cs typeface="Trebuchet MS"/>
                <a:sym typeface="Trebuchet MS"/>
              </a:rPr>
              <a:t>Meyer, L. (1961) </a:t>
            </a:r>
            <a:r>
              <a:rPr lang="en-US" sz="1000" i="1" dirty="0">
                <a:solidFill>
                  <a:srgbClr val="232323"/>
                </a:solidFill>
                <a:latin typeface="Trebuchet MS"/>
                <a:ea typeface="Trebuchet MS"/>
                <a:cs typeface="Trebuchet MS"/>
                <a:sym typeface="Trebuchet MS"/>
              </a:rPr>
              <a:t>Emotion and Meaning in Music. </a:t>
            </a:r>
            <a:r>
              <a:rPr lang="en-US" sz="1000" dirty="0" err="1">
                <a:solidFill>
                  <a:srgbClr val="232323"/>
                </a:solidFill>
                <a:latin typeface="Trebuchet MS"/>
                <a:ea typeface="Trebuchet MS"/>
                <a:cs typeface="Trebuchet MS"/>
                <a:sym typeface="Trebuchet MS"/>
              </a:rPr>
              <a:t>Chigaco</a:t>
            </a:r>
            <a:r>
              <a:rPr lang="en-US" sz="1000" dirty="0">
                <a:solidFill>
                  <a:srgbClr val="232323"/>
                </a:solidFill>
                <a:latin typeface="Trebuchet MS"/>
                <a:ea typeface="Trebuchet MS"/>
                <a:cs typeface="Trebuchet MS"/>
                <a:sym typeface="Trebuchet MS"/>
              </a:rPr>
              <a:t>, IL: University of Chicago Press</a:t>
            </a:r>
            <a:r>
              <a:rPr lang="en-US" sz="1000" i="1" dirty="0">
                <a:solidFill>
                  <a:srgbClr val="232323"/>
                </a:solidFill>
                <a:latin typeface="Trebuchet MS"/>
                <a:ea typeface="Trebuchet MS"/>
                <a:cs typeface="Trebuchet MS"/>
                <a:sym typeface="Trebuchet MS"/>
              </a:rPr>
              <a:t>.</a:t>
            </a:r>
          </a:p>
          <a:p>
            <a:pPr marL="165100" lvl="1" rtl="0">
              <a:lnSpc>
                <a:spcPct val="115000"/>
              </a:lnSpc>
              <a:buClr>
                <a:srgbClr val="232323"/>
              </a:buClr>
              <a:buSzPct val="100000"/>
            </a:pPr>
            <a:r>
              <a:rPr lang="en-US" sz="1000" i="1" dirty="0">
                <a:solidFill>
                  <a:srgbClr val="232323"/>
                </a:solidFill>
                <a:latin typeface="Trebuchet MS"/>
                <a:ea typeface="Trebuchet MS"/>
                <a:cs typeface="Trebuchet MS"/>
                <a:sym typeface="Trebuchet MS"/>
              </a:rPr>
              <a:t>Hein (2013) Scales and Emotion with </a:t>
            </a:r>
            <a:r>
              <a:rPr lang="en-US" sz="1000" i="1" dirty="0" err="1">
                <a:solidFill>
                  <a:srgbClr val="232323"/>
                </a:solidFill>
                <a:latin typeface="Trebuchet MS"/>
                <a:ea typeface="Trebuchet MS"/>
                <a:cs typeface="Trebuchet MS"/>
                <a:sym typeface="Trebuchet MS"/>
              </a:rPr>
              <a:t>AutoTune</a:t>
            </a:r>
            <a:r>
              <a:rPr lang="en-US" sz="1000" i="1" dirty="0">
                <a:solidFill>
                  <a:srgbClr val="232323"/>
                </a:solidFill>
                <a:latin typeface="Trebuchet MS"/>
                <a:ea typeface="Trebuchet MS"/>
                <a:cs typeface="Trebuchet MS"/>
                <a:sym typeface="Trebuchet MS"/>
              </a:rPr>
              <a:t> http://</a:t>
            </a:r>
            <a:r>
              <a:rPr lang="en-US" sz="1000" i="1" dirty="0" err="1">
                <a:solidFill>
                  <a:srgbClr val="232323"/>
                </a:solidFill>
                <a:latin typeface="Trebuchet MS"/>
                <a:ea typeface="Trebuchet MS"/>
                <a:cs typeface="Trebuchet MS"/>
                <a:sym typeface="Trebuchet MS"/>
              </a:rPr>
              <a:t>www.ethanhein.com</a:t>
            </a:r>
            <a:r>
              <a:rPr lang="en-US" sz="1000" i="1" dirty="0">
                <a:solidFill>
                  <a:srgbClr val="232323"/>
                </a:solidFill>
                <a:latin typeface="Trebuchet MS"/>
                <a:ea typeface="Trebuchet MS"/>
                <a:cs typeface="Trebuchet MS"/>
                <a:sym typeface="Trebuchet MS"/>
              </a:rPr>
              <a:t>/</a:t>
            </a:r>
            <a:r>
              <a:rPr lang="en-US" sz="1000" i="1" dirty="0" err="1">
                <a:solidFill>
                  <a:srgbClr val="232323"/>
                </a:solidFill>
                <a:latin typeface="Trebuchet MS"/>
                <a:ea typeface="Trebuchet MS"/>
                <a:cs typeface="Trebuchet MS"/>
                <a:sym typeface="Trebuchet MS"/>
              </a:rPr>
              <a:t>wp</a:t>
            </a:r>
            <a:r>
              <a:rPr lang="en-US" sz="1000" i="1" dirty="0">
                <a:solidFill>
                  <a:srgbClr val="232323"/>
                </a:solidFill>
                <a:latin typeface="Trebuchet MS"/>
                <a:ea typeface="Trebuchet MS"/>
                <a:cs typeface="Trebuchet MS"/>
                <a:sym typeface="Trebuchet MS"/>
              </a:rPr>
              <a:t>/2010/scales-and-emotions/</a:t>
            </a:r>
          </a:p>
        </p:txBody>
      </p:sp>
      <p:sp>
        <p:nvSpPr>
          <p:cNvPr id="160" name="Shape 160"/>
          <p:cNvSpPr/>
          <p:nvPr/>
        </p:nvSpPr>
        <p:spPr>
          <a:xfrm>
            <a:off x="6400800" y="2897925"/>
            <a:ext cx="2286000" cy="2771775"/>
          </a:xfrm>
          <a:prstGeom prst="rect">
            <a:avLst/>
          </a:prstGeom>
          <a:blipFill>
            <a:blip r:embed="rId10"/>
            <a:stretch>
              <a:fillRect/>
            </a:stretch>
          </a:blipFill>
          <a:ln>
            <a:noFill/>
          </a:ln>
        </p:spPr>
      </p:sp>
      <p:sp>
        <p:nvSpPr>
          <p:cNvPr id="161" name="Shape 161"/>
          <p:cNvSpPr/>
          <p:nvPr/>
        </p:nvSpPr>
        <p:spPr>
          <a:xfrm>
            <a:off x="3404412" y="2912212"/>
            <a:ext cx="2257425" cy="2743200"/>
          </a:xfrm>
          <a:prstGeom prst="rect">
            <a:avLst/>
          </a:prstGeom>
          <a:blipFill>
            <a:blip r:embed="rId11"/>
            <a:stretch>
              <a:fillRect/>
            </a:stretch>
          </a:blipFill>
          <a:ln>
            <a:noFill/>
          </a:ln>
        </p:spPr>
      </p:sp>
      <p:sp>
        <p:nvSpPr>
          <p:cNvPr id="162" name="Shape 162"/>
          <p:cNvSpPr/>
          <p:nvPr/>
        </p:nvSpPr>
        <p:spPr>
          <a:xfrm>
            <a:off x="379475" y="2921737"/>
            <a:ext cx="2286000" cy="2724150"/>
          </a:xfrm>
          <a:prstGeom prst="rect">
            <a:avLst/>
          </a:prstGeom>
          <a:blipFill>
            <a:blip r:embed="rId12"/>
            <a:stretch>
              <a:fillRect/>
            </a:stretch>
          </a:blipFill>
          <a:ln>
            <a:noFill/>
          </a:ln>
        </p:spPr>
      </p:sp>
      <p:sp>
        <p:nvSpPr>
          <p:cNvPr id="13" name="Shape 158"/>
          <p:cNvSpPr txBox="1">
            <a:spLocks/>
          </p:cNvSpPr>
          <p:nvPr/>
        </p:nvSpPr>
        <p:spPr>
          <a:xfrm>
            <a:off x="198200" y="5645887"/>
            <a:ext cx="8673045" cy="53489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SzPct val="100000"/>
              <a:buFont typeface="Calibri"/>
              <a:buChar char="•"/>
              <a:defRPr sz="3200" b="0" i="0" u="none" strike="noStrike" cap="none" baseline="0">
                <a:solidFill>
                  <a:schemeClr val="dk1"/>
                </a:solidFill>
                <a:latin typeface="Calibri"/>
                <a:ea typeface="Calibri"/>
                <a:cs typeface="Calibri"/>
                <a:sym typeface="Calibri"/>
                <a:rtl val="0"/>
              </a:defRPr>
            </a:lvl1pPr>
            <a:lvl2pPr marL="742950" marR="0" indent="-107950" algn="l" rtl="0">
              <a:lnSpc>
                <a:spcPct val="100000"/>
              </a:lnSpc>
              <a:spcBef>
                <a:spcPts val="560"/>
              </a:spcBef>
              <a:spcAft>
                <a:spcPts val="0"/>
              </a:spcAft>
              <a:buClr>
                <a:schemeClr val="dk1"/>
              </a:buClr>
              <a:buSzPct val="100000"/>
              <a:buFont typeface="Calibri"/>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SzPct val="100000"/>
              <a:buFont typeface="Calibri"/>
              <a:buChar char="•"/>
              <a:defRPr sz="2400" b="0" i="0" u="none" strike="noStrike" cap="none" baseline="0">
                <a:solidFill>
                  <a:schemeClr val="dk1"/>
                </a:solidFill>
                <a:latin typeface="Calibri"/>
                <a:ea typeface="Calibri"/>
                <a:cs typeface="Calibri"/>
                <a:sym typeface="Calibri"/>
                <a:rtl val="0"/>
              </a:defRPr>
            </a:lvl3pPr>
            <a:lvl4pPr marL="1600200" marR="0" indent="-101600" algn="l" rtl="0">
              <a:lnSpc>
                <a:spcPct val="100000"/>
              </a:lnSpc>
              <a:spcBef>
                <a:spcPts val="400"/>
              </a:spcBef>
              <a:spcAft>
                <a:spcPts val="0"/>
              </a:spcAft>
              <a:buClr>
                <a:schemeClr val="dk1"/>
              </a:buClr>
              <a:buSzPct val="100000"/>
              <a:buFont typeface="Calibri"/>
              <a:buChar char="–"/>
              <a:defRPr sz="2000" b="0" i="0" u="none" strike="noStrike" cap="none" baseline="0">
                <a:solidFill>
                  <a:schemeClr val="dk1"/>
                </a:solidFill>
                <a:latin typeface="Calibri"/>
                <a:ea typeface="Calibri"/>
                <a:cs typeface="Calibri"/>
                <a:sym typeface="Calibri"/>
                <a:rtl val="0"/>
              </a:defRPr>
            </a:lvl4pPr>
            <a:lvl5pPr marL="2057400" marR="0" indent="-101600" algn="l" rtl="0">
              <a:lnSpc>
                <a:spcPct val="100000"/>
              </a:lnSpc>
              <a:spcBef>
                <a:spcPts val="400"/>
              </a:spcBef>
              <a:spcAft>
                <a:spcPts val="0"/>
              </a:spcAft>
              <a:buClr>
                <a:schemeClr val="dk1"/>
              </a:buClr>
              <a:buSzPct val="100000"/>
              <a:buFont typeface="Calibri"/>
              <a:buChar char="»"/>
              <a:defRPr sz="2000" b="0" i="0" u="none" strike="noStrike" cap="none" baseline="0">
                <a:solidFill>
                  <a:schemeClr val="dk1"/>
                </a:solidFill>
                <a:latin typeface="Calibri"/>
                <a:ea typeface="Calibri"/>
                <a:cs typeface="Calibri"/>
                <a:sym typeface="Calibri"/>
                <a:rtl val="0"/>
              </a:defRPr>
            </a:lvl5pPr>
            <a:lvl6pPr marL="2514600" marR="0" indent="-101600" algn="l" rtl="0">
              <a:lnSpc>
                <a:spcPct val="100000"/>
              </a:lnSpc>
              <a:spcBef>
                <a:spcPts val="400"/>
              </a:spcBef>
              <a:spcAft>
                <a:spcPts val="0"/>
              </a:spcAft>
              <a:buClr>
                <a:schemeClr val="dk1"/>
              </a:buClr>
              <a:buSzPct val="100000"/>
              <a:buFont typeface="Calibri"/>
              <a:buChar char="•"/>
              <a:defRPr sz="2000" b="0" i="0" u="none" strike="noStrike" cap="none" baseline="0">
                <a:solidFill>
                  <a:schemeClr val="dk1"/>
                </a:solidFill>
                <a:latin typeface="Calibri"/>
                <a:ea typeface="Calibri"/>
                <a:cs typeface="Calibri"/>
                <a:sym typeface="Calibri"/>
                <a:rtl val="0"/>
              </a:defRPr>
            </a:lvl6pPr>
            <a:lvl7pPr marL="2971800" marR="0" indent="-101600" algn="l" rtl="0">
              <a:lnSpc>
                <a:spcPct val="100000"/>
              </a:lnSpc>
              <a:spcBef>
                <a:spcPts val="400"/>
              </a:spcBef>
              <a:spcAft>
                <a:spcPts val="0"/>
              </a:spcAft>
              <a:buClr>
                <a:schemeClr val="dk1"/>
              </a:buClr>
              <a:buSzPct val="100000"/>
              <a:buFont typeface="Calibri"/>
              <a:buChar char="•"/>
              <a:defRPr sz="2000" b="0" i="0" u="none" strike="noStrike" cap="none" baseline="0">
                <a:solidFill>
                  <a:schemeClr val="dk1"/>
                </a:solidFill>
                <a:latin typeface="Calibri"/>
                <a:ea typeface="Calibri"/>
                <a:cs typeface="Calibri"/>
                <a:sym typeface="Calibri"/>
                <a:rtl val="0"/>
              </a:defRPr>
            </a:lvl7pPr>
            <a:lvl8pPr marL="3429000" marR="0" indent="-101600" algn="l" rtl="0">
              <a:lnSpc>
                <a:spcPct val="100000"/>
              </a:lnSpc>
              <a:spcBef>
                <a:spcPts val="400"/>
              </a:spcBef>
              <a:spcAft>
                <a:spcPts val="0"/>
              </a:spcAft>
              <a:buClr>
                <a:schemeClr val="dk1"/>
              </a:buClr>
              <a:buSzPct val="100000"/>
              <a:buFont typeface="Calibri"/>
              <a:buChar char="•"/>
              <a:defRPr sz="2000" b="0" i="0" u="none" strike="noStrike" cap="none" baseline="0">
                <a:solidFill>
                  <a:schemeClr val="dk1"/>
                </a:solidFill>
                <a:latin typeface="Calibri"/>
                <a:ea typeface="Calibri"/>
                <a:cs typeface="Calibri"/>
                <a:sym typeface="Calibri"/>
                <a:rtl val="0"/>
              </a:defRPr>
            </a:lvl8pPr>
            <a:lvl9pPr marL="3886200" marR="0" indent="-101600" algn="l" rtl="0">
              <a:lnSpc>
                <a:spcPct val="100000"/>
              </a:lnSpc>
              <a:spcBef>
                <a:spcPts val="400"/>
              </a:spcBef>
              <a:spcAft>
                <a:spcPts val="0"/>
              </a:spcAft>
              <a:buClr>
                <a:schemeClr val="dk1"/>
              </a:buClr>
              <a:buSzPct val="100000"/>
              <a:buFont typeface="Calibri"/>
              <a:buChar char="•"/>
              <a:defRPr sz="2000" b="0" i="0" u="none" strike="noStrike" cap="none" baseline="0">
                <a:solidFill>
                  <a:schemeClr val="dk1"/>
                </a:solidFill>
                <a:latin typeface="Calibri"/>
                <a:ea typeface="Calibri"/>
                <a:cs typeface="Calibri"/>
                <a:sym typeface="Calibri"/>
                <a:rtl val="0"/>
              </a:defRPr>
            </a:lvl9pPr>
          </a:lstStyle>
          <a:p>
            <a:pPr marL="0" indent="0" algn="ctr">
              <a:spcBef>
                <a:spcPts val="0"/>
              </a:spcBef>
              <a:buFont typeface="Calibri"/>
              <a:buNone/>
            </a:pPr>
            <a:r>
              <a:rPr lang="en-US" sz="1400" dirty="0" smtClean="0"/>
              <a:t>Diatonic scale, ascending		  Whole tone scale, ascending	           Minor scale, descending</a:t>
            </a:r>
            <a:endParaRPr lang="en-US" sz="1400" dirty="0"/>
          </a:p>
        </p:txBody>
      </p:sp>
      <p:pic>
        <p:nvPicPr>
          <p:cNvPr id="6" name="minor_dow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7192211" y="3825995"/>
            <a:ext cx="812800" cy="812800"/>
          </a:xfrm>
          <a:prstGeom prst="rect">
            <a:avLst/>
          </a:prstGeom>
        </p:spPr>
      </p:pic>
      <p:pic>
        <p:nvPicPr>
          <p:cNvPr id="15" name="diatonic_up.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64126" y="3985127"/>
            <a:ext cx="812800" cy="812800"/>
          </a:xfrm>
          <a:prstGeom prst="rect">
            <a:avLst/>
          </a:prstGeom>
        </p:spPr>
      </p:pic>
      <p:pic>
        <p:nvPicPr>
          <p:cNvPr id="16" name="whole_tone.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4165600" y="3985127"/>
            <a:ext cx="812800" cy="812800"/>
          </a:xfrm>
          <a:prstGeom prst="rect">
            <a:avLst/>
          </a:prstGeom>
        </p:spPr>
      </p:pic>
    </p:spTree>
    <p:extLst>
      <p:ext uri="{BB962C8B-B14F-4D97-AF65-F5344CB8AC3E}">
        <p14:creationId xmlns:p14="http://schemas.microsoft.com/office/powerpoint/2010/main" val="208148419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566" fill="hold"/>
                                        <p:tgtEl>
                                          <p:spTgt spid="15"/>
                                        </p:tgtEl>
                                      </p:cBhvr>
                                    </p:cmd>
                                  </p:childTnLst>
                                </p:cTn>
                              </p:par>
                            </p:childTnLst>
                          </p:cTn>
                        </p:par>
                      </p:childTnLst>
                    </p:cTn>
                  </p:par>
                </p:childTnLst>
              </p:cTn>
              <p:nextCondLst>
                <p:cond evt="onClick" delay="0">
                  <p:tgtEl>
                    <p:spTgt spid="15"/>
                  </p:tgtEl>
                </p:cond>
              </p:nextCondLst>
            </p:seq>
            <p:audio>
              <p:cMediaNode vol="80000">
                <p:cTn id="13" fill="hold" display="0">
                  <p:stCondLst>
                    <p:cond delay="indefinite"/>
                  </p:stCondLst>
                  <p:endCondLst>
                    <p:cond evt="onStopAudio" delay="0">
                      <p:tgtEl>
                        <p:sldTgt/>
                      </p:tgtEl>
                    </p:cond>
                  </p:endCondLst>
                </p:cTn>
                <p:tgtEl>
                  <p:spTgt spid="15"/>
                </p:tgtEl>
              </p:cMediaNode>
            </p:audio>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063" fill="hold"/>
                                        <p:tgtEl>
                                          <p:spTgt spid="16"/>
                                        </p:tgtEl>
                                      </p:cBhvr>
                                    </p:cmd>
                                  </p:childTnLst>
                                </p:cTn>
                              </p:par>
                            </p:childTnLst>
                          </p:cTn>
                        </p:par>
                      </p:childTnLst>
                    </p:cTn>
                  </p:par>
                </p:childTnLst>
              </p:cTn>
              <p:nextCondLst>
                <p:cond evt="onClick" delay="0">
                  <p:tgtEl>
                    <p:spTgt spid="16"/>
                  </p:tgtEl>
                </p:cond>
              </p:nextCondLst>
            </p:seq>
            <p:audio>
              <p:cMediaNode vol="80000">
                <p:cTn id="19" fill="hold" display="0">
                  <p:stCondLst>
                    <p:cond delay="indefinite"/>
                  </p:stCondLst>
                  <p:endCondLst>
                    <p:cond evt="onStopAudio" delay="0">
                      <p:tgtEl>
                        <p:sldTgt/>
                      </p:tgtEl>
                    </p:cond>
                  </p:endCondLst>
                </p:cTn>
                <p:tgtEl>
                  <p:spTgt spid="1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29"/>
          <p:cNvSpPr txBox="1">
            <a:spLocks noGrp="1"/>
          </p:cNvSpPr>
          <p:nvPr>
            <p:ph type="body" idx="1"/>
          </p:nvPr>
        </p:nvSpPr>
        <p:spPr>
          <a:xfrm>
            <a:off x="362450" y="1105383"/>
            <a:ext cx="8229600" cy="3904904"/>
          </a:xfrm>
          <a:prstGeom prst="rect">
            <a:avLst/>
          </a:prstGeom>
          <a:noFill/>
        </p:spPr>
        <p:txBody>
          <a:bodyPr lIns="91425" tIns="91425" rIns="91425" bIns="91425" anchor="t" anchorCtr="0">
            <a:noAutofit/>
          </a:bodyPr>
          <a:lstStyle/>
          <a:p>
            <a:pPr marL="6350" indent="0" algn="just">
              <a:buNone/>
            </a:pPr>
            <a:r>
              <a:rPr lang="en-US" sz="1400" dirty="0"/>
              <a:t>There is a vast amount of material connecting harmonic structure to emotion. The most basic and one of the earliest connections was that of Greek modes described by Plato and Aristotle. Certain relationships between scale degrees were said to induce specific emotions. In Aristotle’s Politics, he states:</a:t>
            </a:r>
          </a:p>
          <a:p>
            <a:pPr marL="471488" indent="0" algn="just">
              <a:buNone/>
            </a:pPr>
            <a:r>
              <a:rPr lang="en-US" sz="1400" i="1" dirty="0" smtClean="0"/>
              <a:t>“</a:t>
            </a:r>
            <a:r>
              <a:rPr lang="en-US" sz="1400" i="1" dirty="0"/>
              <a:t>...even in mere melodies there is an imitation of character, for the musical modes differ </a:t>
            </a:r>
            <a:r>
              <a:rPr lang="en-US" sz="1400" i="1" dirty="0" smtClean="0"/>
              <a:t>essentially</a:t>
            </a:r>
            <a:br>
              <a:rPr lang="en-US" sz="1400" i="1" dirty="0" smtClean="0"/>
            </a:br>
            <a:r>
              <a:rPr lang="en-US" sz="1400" i="1" dirty="0" smtClean="0"/>
              <a:t>from </a:t>
            </a:r>
            <a:r>
              <a:rPr lang="en-US" sz="1400" i="1" dirty="0"/>
              <a:t>one another, and those who hear them are differently affected by each. Some of </a:t>
            </a:r>
            <a:r>
              <a:rPr lang="en-US" sz="1400" i="1" dirty="0" smtClean="0"/>
              <a:t>them make</a:t>
            </a:r>
            <a:br>
              <a:rPr lang="en-US" sz="1400" i="1" dirty="0" smtClean="0"/>
            </a:br>
            <a:r>
              <a:rPr lang="en-US" sz="1400" i="1" dirty="0" smtClean="0"/>
              <a:t>men </a:t>
            </a:r>
            <a:r>
              <a:rPr lang="en-US" sz="1400" i="1" dirty="0"/>
              <a:t>sad and grave, like the so-called </a:t>
            </a:r>
            <a:r>
              <a:rPr lang="en-US" sz="1400" i="1" dirty="0" err="1"/>
              <a:t>Mixolydian</a:t>
            </a:r>
            <a:r>
              <a:rPr lang="en-US" sz="1400" i="1" dirty="0"/>
              <a:t>, others enfeeble the mind, like the </a:t>
            </a:r>
            <a:r>
              <a:rPr lang="en-US" sz="1400" i="1" dirty="0" smtClean="0"/>
              <a:t>relaxed modes,</a:t>
            </a:r>
            <a:br>
              <a:rPr lang="en-US" sz="1400" i="1" dirty="0" smtClean="0"/>
            </a:br>
            <a:r>
              <a:rPr lang="en-US" sz="1400" i="1" dirty="0" smtClean="0"/>
              <a:t> </a:t>
            </a:r>
            <a:r>
              <a:rPr lang="en-US" sz="1400" i="1" dirty="0"/>
              <a:t>another, again, produces a moderate and settled temper, which appears to be the peculiar </a:t>
            </a:r>
            <a:r>
              <a:rPr lang="en-US" sz="1400" i="1" dirty="0" smtClean="0"/>
              <a:t>effect</a:t>
            </a:r>
            <a:br>
              <a:rPr lang="en-US" sz="1400" i="1" dirty="0" smtClean="0"/>
            </a:br>
            <a:r>
              <a:rPr lang="en-US" sz="1400" i="1" dirty="0" smtClean="0"/>
              <a:t>of </a:t>
            </a:r>
            <a:r>
              <a:rPr lang="en-US" sz="1400" i="1" dirty="0"/>
              <a:t>the Dorian; the Phrygian inspires enthusiasm.”</a:t>
            </a:r>
          </a:p>
          <a:p>
            <a:pPr marL="6350" indent="0" algn="just">
              <a:buNone/>
            </a:pPr>
            <a:r>
              <a:rPr lang="en-US" sz="1400" dirty="0" smtClean="0"/>
              <a:t>Modern </a:t>
            </a:r>
            <a:r>
              <a:rPr lang="en-US" sz="1400" dirty="0"/>
              <a:t>models, such as A Generative Theory of Tonal Music (1983) by Fred </a:t>
            </a:r>
            <a:r>
              <a:rPr lang="en-US" sz="1400" dirty="0" err="1"/>
              <a:t>Lerdahl</a:t>
            </a:r>
            <a:r>
              <a:rPr lang="en-US" sz="1400" dirty="0"/>
              <a:t>, consider tension and harmonic structure in terms of stability and instability. The stability is analyzed based on distance between scale degrees and the absolute distance from the scale’s tonic. </a:t>
            </a:r>
            <a:r>
              <a:rPr lang="en-US" sz="1400" dirty="0" smtClean="0"/>
              <a:t>To similarly attempt to map these scales to the PAD emotion scales, </a:t>
            </a:r>
            <a:r>
              <a:rPr lang="en-US" sz="1400" dirty="0"/>
              <a:t>we hypothesize in general that greater instability leads to higher arousal, lower dominance and lower valence. This is an application of </a:t>
            </a:r>
            <a:r>
              <a:rPr lang="en-US" sz="1400" dirty="0" err="1"/>
              <a:t>Lerdahl’s</a:t>
            </a:r>
            <a:r>
              <a:rPr lang="en-US" sz="1400" dirty="0"/>
              <a:t> Tonal Hierarchy, which provides an </a:t>
            </a:r>
            <a:r>
              <a:rPr lang="en-US" sz="1400" dirty="0" err="1"/>
              <a:t>atemporal</a:t>
            </a:r>
            <a:r>
              <a:rPr lang="en-US" sz="1400" dirty="0"/>
              <a:t> analysis of harmonic space.  Once </a:t>
            </a:r>
            <a:r>
              <a:rPr lang="en-US" sz="1400" dirty="0" err="1"/>
              <a:t>keyframes</a:t>
            </a:r>
            <a:r>
              <a:rPr lang="en-US" sz="1400" dirty="0"/>
              <a:t> and scale directions are added to the mix, it is also possible to apply </a:t>
            </a:r>
            <a:r>
              <a:rPr lang="en-US" sz="1400" dirty="0" err="1"/>
              <a:t>Lerdahl’s</a:t>
            </a:r>
            <a:r>
              <a:rPr lang="en-US" sz="1400" dirty="0"/>
              <a:t> Event Hierarchy. Since our combinations are computationally generated, we chose to create our initial hypothesis without considering time. </a:t>
            </a:r>
          </a:p>
        </p:txBody>
      </p:sp>
      <p:sp>
        <p:nvSpPr>
          <p:cNvPr id="7" name="Rectangle 6"/>
          <p:cNvSpPr/>
          <p:nvPr/>
        </p:nvSpPr>
        <p:spPr>
          <a:xfrm>
            <a:off x="362450" y="5958451"/>
            <a:ext cx="8229600" cy="861774"/>
          </a:xfrm>
          <a:prstGeom prst="rect">
            <a:avLst/>
          </a:prstGeom>
        </p:spPr>
        <p:txBody>
          <a:bodyPr wrap="square">
            <a:spAutoFit/>
          </a:bodyPr>
          <a:lstStyle/>
          <a:p>
            <a:r>
              <a:rPr lang="en-US" sz="1000" dirty="0">
                <a:latin typeface="Calibri"/>
                <a:cs typeface="Calibri"/>
              </a:rPr>
              <a:t>(2010) Handbook of Music and Emotion. ed. </a:t>
            </a:r>
            <a:r>
              <a:rPr lang="en-US" sz="1000" dirty="0" err="1">
                <a:latin typeface="Calibri"/>
                <a:cs typeface="Calibri"/>
              </a:rPr>
              <a:t>Juslin</a:t>
            </a:r>
            <a:r>
              <a:rPr lang="en-US" sz="1000" dirty="0">
                <a:latin typeface="Calibri"/>
                <a:cs typeface="Calibri"/>
              </a:rPr>
              <a:t>, P. N; </a:t>
            </a:r>
            <a:r>
              <a:rPr lang="en-US" sz="1000" dirty="0" err="1">
                <a:latin typeface="Calibri"/>
                <a:cs typeface="Calibri"/>
              </a:rPr>
              <a:t>Slobada</a:t>
            </a:r>
            <a:r>
              <a:rPr lang="en-US" sz="1000" dirty="0">
                <a:latin typeface="Calibri"/>
                <a:cs typeface="Calibri"/>
              </a:rPr>
              <a:t>, J. A. Oxford.</a:t>
            </a:r>
          </a:p>
          <a:p>
            <a:r>
              <a:rPr lang="en-US" sz="1000" dirty="0">
                <a:latin typeface="Calibri"/>
                <a:cs typeface="Calibri"/>
              </a:rPr>
              <a:t>Meyer, L. (1961) Emotion and Meaning in Music. </a:t>
            </a:r>
            <a:r>
              <a:rPr lang="en-US" sz="1000" dirty="0" err="1">
                <a:latin typeface="Calibri"/>
                <a:cs typeface="Calibri"/>
              </a:rPr>
              <a:t>Chigaco</a:t>
            </a:r>
            <a:r>
              <a:rPr lang="en-US" sz="1000" dirty="0">
                <a:latin typeface="Calibri"/>
                <a:cs typeface="Calibri"/>
              </a:rPr>
              <a:t>, IL: University of Chicago Press.</a:t>
            </a:r>
          </a:p>
          <a:p>
            <a:r>
              <a:rPr lang="en-US" sz="1000" dirty="0">
                <a:latin typeface="Calibri"/>
                <a:cs typeface="Calibri"/>
              </a:rPr>
              <a:t>Hein (2013) Scales and Emotion with </a:t>
            </a:r>
            <a:r>
              <a:rPr lang="en-US" sz="1000" dirty="0" err="1">
                <a:latin typeface="Calibri"/>
                <a:cs typeface="Calibri"/>
              </a:rPr>
              <a:t>AutoTune</a:t>
            </a:r>
            <a:r>
              <a:rPr lang="en-US" sz="1000" dirty="0">
                <a:latin typeface="Calibri"/>
                <a:cs typeface="Calibri"/>
              </a:rPr>
              <a:t> </a:t>
            </a:r>
            <a:r>
              <a:rPr lang="en-US" sz="1000" dirty="0">
                <a:latin typeface="Calibri"/>
                <a:cs typeface="Calibri"/>
                <a:hlinkClick r:id="rId2"/>
              </a:rPr>
              <a:t>http://www.ethanhein.com/wp/2010/scales-and-emotions</a:t>
            </a:r>
            <a:r>
              <a:rPr lang="en-US" sz="1000" dirty="0" smtClean="0">
                <a:latin typeface="Calibri"/>
                <a:cs typeface="Calibri"/>
                <a:hlinkClick r:id="rId2"/>
              </a:rPr>
              <a:t>/</a:t>
            </a:r>
            <a:endParaRPr lang="en-US" sz="1000" dirty="0" smtClean="0">
              <a:latin typeface="Calibri"/>
              <a:cs typeface="Calibri"/>
            </a:endParaRPr>
          </a:p>
          <a:p>
            <a:r>
              <a:rPr lang="en-US" sz="1000" dirty="0" smtClean="0">
                <a:latin typeface="Calibri"/>
                <a:cs typeface="Calibri"/>
              </a:rPr>
              <a:t>Aristotle </a:t>
            </a:r>
            <a:r>
              <a:rPr lang="en-US" sz="1000" dirty="0">
                <a:latin typeface="Calibri"/>
                <a:cs typeface="Calibri"/>
              </a:rPr>
              <a:t>(350 BCE) Politics, </a:t>
            </a:r>
            <a:r>
              <a:rPr lang="en-US" sz="1000" dirty="0">
                <a:latin typeface="Calibri"/>
                <a:cs typeface="Calibri"/>
                <a:hlinkClick r:id="rId3"/>
              </a:rPr>
              <a:t>http://classics.mit.edu/Aristotle/politics.8.</a:t>
            </a:r>
            <a:r>
              <a:rPr lang="en-US" sz="1000" dirty="0" smtClean="0">
                <a:latin typeface="Calibri"/>
                <a:cs typeface="Calibri"/>
                <a:hlinkClick r:id="rId3"/>
              </a:rPr>
              <a:t>eight.html</a:t>
            </a:r>
            <a:endParaRPr lang="en-US" sz="1000" dirty="0" smtClean="0">
              <a:latin typeface="Calibri"/>
              <a:cs typeface="Calibri"/>
            </a:endParaRPr>
          </a:p>
          <a:p>
            <a:r>
              <a:rPr lang="en-US" sz="1000" dirty="0" err="1" smtClean="0">
                <a:latin typeface="Calibri"/>
                <a:cs typeface="Calibri"/>
              </a:rPr>
              <a:t>Lerdahl</a:t>
            </a:r>
            <a:r>
              <a:rPr lang="en-US" sz="1000" dirty="0" smtClean="0">
                <a:latin typeface="Calibri"/>
                <a:cs typeface="Calibri"/>
              </a:rPr>
              <a:t> </a:t>
            </a:r>
            <a:r>
              <a:rPr lang="en-US" sz="1000" dirty="0">
                <a:latin typeface="Calibri"/>
                <a:cs typeface="Calibri"/>
              </a:rPr>
              <a:t>(2001) Tonal Pitch Space. New York, NY; Oxford</a:t>
            </a:r>
          </a:p>
        </p:txBody>
      </p:sp>
      <p:sp>
        <p:nvSpPr>
          <p:cNvPr id="10" name="Shape 131"/>
          <p:cNvSpPr txBox="1">
            <a:spLocks noGrp="1"/>
          </p:cNvSpPr>
          <p:nvPr>
            <p:ph type="title"/>
          </p:nvPr>
        </p:nvSpPr>
        <p:spPr>
          <a:xfrm>
            <a:off x="0" y="274637"/>
            <a:ext cx="58236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dirty="0">
                <a:solidFill>
                  <a:schemeClr val="lt1"/>
                </a:solidFill>
                <a:latin typeface="Trebuchet MS"/>
                <a:ea typeface="Trebuchet MS"/>
                <a:cs typeface="Trebuchet MS"/>
                <a:sym typeface="Trebuchet MS"/>
              </a:rPr>
              <a:t>  Background: Emotive </a:t>
            </a:r>
            <a:r>
              <a:rPr lang="en-US" sz="3200" b="0" i="0" u="none" strike="noStrike" cap="none" baseline="0" dirty="0" smtClean="0">
                <a:solidFill>
                  <a:schemeClr val="lt1"/>
                </a:solidFill>
                <a:latin typeface="Trebuchet MS"/>
                <a:ea typeface="Trebuchet MS"/>
                <a:cs typeface="Trebuchet MS"/>
                <a:sym typeface="Trebuchet MS"/>
              </a:rPr>
              <a:t>Sounds</a:t>
            </a:r>
            <a:endParaRPr lang="en-US" sz="3200" b="0" i="0" u="none" strike="noStrike" cap="none" baseline="0"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1767332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s://lh5.googleusercontent.com/ZBy-1mc5RqtpCcpS9975W8Ep3VnJ-_gbPNZLz39wJlUeSwCULzoq5aYVcEzImHFGFUOOph92OWhFkIThIdYy5cEpV2FAgaCrWKvsu1uiN3e9FqsVwp4XnZ0pULeM"/>
          <p:cNvPicPr/>
          <p:nvPr/>
        </p:nvPicPr>
        <p:blipFill>
          <a:blip r:embed="rId2">
            <a:extLst>
              <a:ext uri="{28A0092B-C50C-407E-A947-70E740481C1C}">
                <a14:useLocalDpi xmlns:a14="http://schemas.microsoft.com/office/drawing/2010/main" val="0"/>
              </a:ext>
            </a:extLst>
          </a:blip>
          <a:srcRect/>
          <a:stretch>
            <a:fillRect/>
          </a:stretch>
        </p:blipFill>
        <p:spPr bwMode="auto">
          <a:xfrm>
            <a:off x="362450" y="1017488"/>
            <a:ext cx="7006407" cy="5634925"/>
          </a:xfrm>
          <a:prstGeom prst="rect">
            <a:avLst/>
          </a:prstGeom>
          <a:noFill/>
          <a:ln>
            <a:noFill/>
          </a:ln>
        </p:spPr>
      </p:pic>
      <p:sp>
        <p:nvSpPr>
          <p:cNvPr id="5" name="Shape 131"/>
          <p:cNvSpPr txBox="1">
            <a:spLocks noGrp="1"/>
          </p:cNvSpPr>
          <p:nvPr>
            <p:ph type="title"/>
          </p:nvPr>
        </p:nvSpPr>
        <p:spPr>
          <a:xfrm>
            <a:off x="0" y="274637"/>
            <a:ext cx="58236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dirty="0">
                <a:solidFill>
                  <a:schemeClr val="lt1"/>
                </a:solidFill>
                <a:latin typeface="Trebuchet MS"/>
                <a:ea typeface="Trebuchet MS"/>
                <a:cs typeface="Trebuchet MS"/>
                <a:sym typeface="Trebuchet MS"/>
              </a:rPr>
              <a:t>  Background: Emotive </a:t>
            </a:r>
            <a:r>
              <a:rPr lang="en-US" sz="3200" b="0" i="0" u="none" strike="noStrike" cap="none" baseline="0" dirty="0" smtClean="0">
                <a:solidFill>
                  <a:schemeClr val="lt1"/>
                </a:solidFill>
                <a:latin typeface="Trebuchet MS"/>
                <a:ea typeface="Trebuchet MS"/>
                <a:cs typeface="Trebuchet MS"/>
                <a:sym typeface="Trebuchet MS"/>
              </a:rPr>
              <a:t>Sounds</a:t>
            </a:r>
            <a:endParaRPr lang="en-US" sz="3200" b="0" i="0" u="none" strike="noStrike" cap="none" baseline="0" dirty="0">
              <a:solidFill>
                <a:schemeClr val="lt1"/>
              </a:solidFill>
              <a:latin typeface="Trebuchet MS"/>
              <a:ea typeface="Trebuchet MS"/>
              <a:cs typeface="Trebuchet MS"/>
              <a:sym typeface="Trebuchet MS"/>
            </a:endParaRPr>
          </a:p>
        </p:txBody>
      </p:sp>
      <p:sp>
        <p:nvSpPr>
          <p:cNvPr id="2" name="Rectangle 1"/>
          <p:cNvSpPr/>
          <p:nvPr/>
        </p:nvSpPr>
        <p:spPr>
          <a:xfrm>
            <a:off x="362450" y="6590801"/>
            <a:ext cx="4572000" cy="246221"/>
          </a:xfrm>
          <a:prstGeom prst="rect">
            <a:avLst/>
          </a:prstGeom>
        </p:spPr>
        <p:txBody>
          <a:bodyPr>
            <a:spAutoFit/>
          </a:bodyPr>
          <a:lstStyle/>
          <a:p>
            <a:r>
              <a:rPr lang="en-US" sz="1000" dirty="0" err="1">
                <a:latin typeface="Calibri"/>
                <a:cs typeface="Calibri"/>
              </a:rPr>
              <a:t>Lerdahl</a:t>
            </a:r>
            <a:r>
              <a:rPr lang="en-US" sz="1000" dirty="0">
                <a:latin typeface="Calibri"/>
                <a:cs typeface="Calibri"/>
              </a:rPr>
              <a:t> (2001) Tonal Pitch Space. New York, NY; Oxford</a:t>
            </a:r>
          </a:p>
        </p:txBody>
      </p:sp>
      <p:sp>
        <p:nvSpPr>
          <p:cNvPr id="3" name="Rectangle 2"/>
          <p:cNvSpPr/>
          <p:nvPr/>
        </p:nvSpPr>
        <p:spPr>
          <a:xfrm>
            <a:off x="2253586" y="1144222"/>
            <a:ext cx="3921236" cy="307777"/>
          </a:xfrm>
          <a:prstGeom prst="rect">
            <a:avLst/>
          </a:prstGeom>
        </p:spPr>
        <p:txBody>
          <a:bodyPr wrap="square">
            <a:spAutoFit/>
          </a:bodyPr>
          <a:lstStyle/>
          <a:p>
            <a:r>
              <a:rPr lang="en-US" b="1" dirty="0">
                <a:latin typeface="Calibri"/>
                <a:cs typeface="Calibri"/>
              </a:rPr>
              <a:t>Examples of note “distance” </a:t>
            </a:r>
            <a:r>
              <a:rPr lang="en-US" b="1" dirty="0" smtClean="0">
                <a:latin typeface="Calibri"/>
                <a:cs typeface="Calibri"/>
              </a:rPr>
              <a:t>mapping</a:t>
            </a:r>
            <a:endParaRPr lang="en-US" b="1" dirty="0">
              <a:latin typeface="Calibri"/>
              <a:cs typeface="Calibri"/>
            </a:endParaRPr>
          </a:p>
        </p:txBody>
      </p:sp>
      <p:sp>
        <p:nvSpPr>
          <p:cNvPr id="4" name="Rectangle 3"/>
          <p:cNvSpPr/>
          <p:nvPr/>
        </p:nvSpPr>
        <p:spPr>
          <a:xfrm>
            <a:off x="2253583" y="1747482"/>
            <a:ext cx="4113682" cy="738664"/>
          </a:xfrm>
          <a:prstGeom prst="rect">
            <a:avLst/>
          </a:prstGeom>
        </p:spPr>
        <p:txBody>
          <a:bodyPr wrap="square">
            <a:spAutoFit/>
          </a:bodyPr>
          <a:lstStyle/>
          <a:p>
            <a:r>
              <a:rPr lang="en-US" dirty="0">
                <a:latin typeface="Calibri"/>
                <a:cs typeface="Calibri"/>
              </a:rPr>
              <a:t>Shepard’s melodic map: A visualization of “distance” between notes using a double helix to shorten distance between octaves and fifths.</a:t>
            </a:r>
          </a:p>
        </p:txBody>
      </p:sp>
      <p:sp>
        <p:nvSpPr>
          <p:cNvPr id="9" name="Rectangle 8"/>
          <p:cNvSpPr/>
          <p:nvPr/>
        </p:nvSpPr>
        <p:spPr>
          <a:xfrm>
            <a:off x="7207884" y="3657097"/>
            <a:ext cx="1864572" cy="1169551"/>
          </a:xfrm>
          <a:prstGeom prst="rect">
            <a:avLst/>
          </a:prstGeom>
        </p:spPr>
        <p:txBody>
          <a:bodyPr wrap="square">
            <a:spAutoFit/>
          </a:bodyPr>
          <a:lstStyle/>
          <a:p>
            <a:r>
              <a:rPr lang="en-US" dirty="0">
                <a:latin typeface="Calibri"/>
                <a:cs typeface="Calibri"/>
              </a:rPr>
              <a:t>A lattice distance map: horizontal axis is perfect fifths and vertical axis is perfect thirds.</a:t>
            </a:r>
          </a:p>
        </p:txBody>
      </p:sp>
    </p:spTree>
    <p:extLst>
      <p:ext uri="{BB962C8B-B14F-4D97-AF65-F5344CB8AC3E}">
        <p14:creationId xmlns:p14="http://schemas.microsoft.com/office/powerpoint/2010/main" val="30627052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31"/>
          <p:cNvSpPr txBox="1">
            <a:spLocks noGrp="1"/>
          </p:cNvSpPr>
          <p:nvPr>
            <p:ph type="title"/>
          </p:nvPr>
        </p:nvSpPr>
        <p:spPr>
          <a:xfrm>
            <a:off x="0" y="274637"/>
            <a:ext cx="58236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dirty="0">
                <a:solidFill>
                  <a:schemeClr val="lt1"/>
                </a:solidFill>
                <a:latin typeface="Trebuchet MS"/>
                <a:ea typeface="Trebuchet MS"/>
                <a:cs typeface="Trebuchet MS"/>
                <a:sym typeface="Trebuchet MS"/>
              </a:rPr>
              <a:t>  Background: Emotive </a:t>
            </a:r>
            <a:r>
              <a:rPr lang="en-US" sz="3200" b="0" i="0" u="none" strike="noStrike" cap="none" baseline="0" dirty="0" smtClean="0">
                <a:solidFill>
                  <a:schemeClr val="lt1"/>
                </a:solidFill>
                <a:latin typeface="Trebuchet MS"/>
                <a:ea typeface="Trebuchet MS"/>
                <a:cs typeface="Trebuchet MS"/>
                <a:sym typeface="Trebuchet MS"/>
              </a:rPr>
              <a:t>Sounds</a:t>
            </a:r>
            <a:endParaRPr lang="en-US" sz="3200" b="0" i="0" u="none" strike="noStrike" cap="none" baseline="0" dirty="0">
              <a:solidFill>
                <a:schemeClr val="lt1"/>
              </a:solidFill>
              <a:latin typeface="Trebuchet MS"/>
              <a:ea typeface="Trebuchet MS"/>
              <a:cs typeface="Trebuchet MS"/>
              <a:sym typeface="Trebuchet MS"/>
            </a:endParaRPr>
          </a:p>
        </p:txBody>
      </p:sp>
      <p:sp>
        <p:nvSpPr>
          <p:cNvPr id="6" name="Shape 129"/>
          <p:cNvSpPr txBox="1">
            <a:spLocks noGrp="1"/>
          </p:cNvSpPr>
          <p:nvPr>
            <p:ph type="body" idx="1"/>
          </p:nvPr>
        </p:nvSpPr>
        <p:spPr>
          <a:xfrm>
            <a:off x="362450" y="1017488"/>
            <a:ext cx="8229600" cy="4295394"/>
          </a:xfrm>
          <a:prstGeom prst="rect">
            <a:avLst/>
          </a:prstGeom>
          <a:noFill/>
        </p:spPr>
        <p:txBody>
          <a:bodyPr lIns="91425" tIns="91425" rIns="91425" bIns="91425" anchor="t" anchorCtr="0">
            <a:noAutofit/>
          </a:bodyPr>
          <a:lstStyle/>
          <a:p>
            <a:pPr marL="6350" indent="0" algn="just">
              <a:buNone/>
            </a:pPr>
            <a:r>
              <a:rPr lang="en-US" sz="1400" b="1" dirty="0"/>
              <a:t>What does this mean for us?</a:t>
            </a:r>
          </a:p>
          <a:p>
            <a:pPr marL="6350" indent="0" algn="just">
              <a:buNone/>
            </a:pPr>
            <a:endParaRPr lang="en-US" sz="1400" dirty="0"/>
          </a:p>
          <a:p>
            <a:pPr marL="292100" indent="-285750" algn="just"/>
            <a:r>
              <a:rPr lang="en-US" sz="1400" dirty="0"/>
              <a:t>In general, we’ll hypothesize that </a:t>
            </a:r>
            <a:r>
              <a:rPr lang="en-US" sz="1400" b="1" dirty="0"/>
              <a:t>scales going up are less </a:t>
            </a:r>
            <a:r>
              <a:rPr lang="en-US" sz="1400" b="1" dirty="0" smtClean="0"/>
              <a:t>stable</a:t>
            </a:r>
            <a:r>
              <a:rPr lang="en-US" sz="1400" dirty="0"/>
              <a:t> </a:t>
            </a:r>
            <a:r>
              <a:rPr lang="en-US" sz="1400" dirty="0" smtClean="0"/>
              <a:t>and </a:t>
            </a:r>
            <a:r>
              <a:rPr lang="en-US" sz="1400" b="1" dirty="0" smtClean="0"/>
              <a:t>scales </a:t>
            </a:r>
            <a:r>
              <a:rPr lang="en-US" sz="1400" b="1" dirty="0"/>
              <a:t>returning to the tonic are more stable</a:t>
            </a:r>
            <a:r>
              <a:rPr lang="en-US" sz="1400" dirty="0" smtClean="0"/>
              <a:t>.</a:t>
            </a:r>
            <a:endParaRPr lang="en-US" sz="1400" dirty="0"/>
          </a:p>
          <a:p>
            <a:pPr marL="292100" indent="-285750" algn="just"/>
            <a:r>
              <a:rPr lang="en-US" sz="1400" dirty="0"/>
              <a:t>The </a:t>
            </a:r>
            <a:r>
              <a:rPr lang="en-US" sz="1400" b="1" dirty="0"/>
              <a:t>diatonic major scale</a:t>
            </a:r>
            <a:r>
              <a:rPr lang="en-US" sz="1400" dirty="0"/>
              <a:t>, comprised mainly of half and whole steps is the </a:t>
            </a:r>
            <a:r>
              <a:rPr lang="en-US" sz="1400" b="1" dirty="0"/>
              <a:t>most stable</a:t>
            </a:r>
            <a:r>
              <a:rPr lang="en-US" sz="1400" dirty="0"/>
              <a:t>. This corresponds to </a:t>
            </a:r>
            <a:r>
              <a:rPr lang="en-US" sz="1400" b="1" dirty="0"/>
              <a:t>positive valence. </a:t>
            </a:r>
          </a:p>
          <a:p>
            <a:pPr marL="292100" indent="-285750" algn="just"/>
            <a:r>
              <a:rPr lang="en-US" sz="1400" b="1" dirty="0" smtClean="0"/>
              <a:t>Heptatonic</a:t>
            </a:r>
            <a:r>
              <a:rPr lang="en-US" sz="1400" dirty="0" smtClean="0"/>
              <a:t> and </a:t>
            </a:r>
            <a:r>
              <a:rPr lang="en-US" sz="1400" b="1" dirty="0" smtClean="0"/>
              <a:t>whole-tone scales </a:t>
            </a:r>
            <a:r>
              <a:rPr lang="en-US" sz="1400" dirty="0" smtClean="0"/>
              <a:t>contain intervals with greater harmonic tension and this makes them the </a:t>
            </a:r>
            <a:r>
              <a:rPr lang="en-US" sz="1400" b="1" dirty="0" smtClean="0"/>
              <a:t>least stable</a:t>
            </a:r>
            <a:r>
              <a:rPr lang="en-US" sz="1400" dirty="0" smtClean="0"/>
              <a:t>. This corresponds to </a:t>
            </a:r>
            <a:r>
              <a:rPr lang="en-US" sz="1400" b="1" dirty="0" smtClean="0"/>
              <a:t>positive arousal </a:t>
            </a:r>
            <a:r>
              <a:rPr lang="en-US" sz="1400" dirty="0" smtClean="0"/>
              <a:t>and generally </a:t>
            </a:r>
            <a:r>
              <a:rPr lang="en-US" sz="1400" b="1" dirty="0" smtClean="0"/>
              <a:t>negative valence</a:t>
            </a:r>
            <a:r>
              <a:rPr lang="en-US" sz="1400" dirty="0" smtClean="0"/>
              <a:t>. </a:t>
            </a:r>
            <a:endParaRPr lang="en-US" sz="1400" dirty="0"/>
          </a:p>
          <a:p>
            <a:pPr marL="292100" indent="-285750" algn="just"/>
            <a:r>
              <a:rPr lang="en-US" sz="1400" dirty="0"/>
              <a:t>The </a:t>
            </a:r>
            <a:r>
              <a:rPr lang="en-US" sz="1400" b="1" dirty="0"/>
              <a:t>minor scale </a:t>
            </a:r>
            <a:r>
              <a:rPr lang="en-US" sz="1400" dirty="0"/>
              <a:t>contains intervals which are greater than half and whole steps, this corresponds to </a:t>
            </a:r>
            <a:r>
              <a:rPr lang="en-US" sz="1400" b="1" dirty="0"/>
              <a:t>negative valence and dominance</a:t>
            </a:r>
            <a:r>
              <a:rPr lang="en-US" sz="1400" dirty="0"/>
              <a:t>. </a:t>
            </a:r>
            <a:endParaRPr lang="en-US" sz="1400" dirty="0" smtClean="0"/>
          </a:p>
          <a:p>
            <a:pPr marL="6350" indent="0" algn="just">
              <a:buNone/>
            </a:pPr>
            <a:endParaRPr lang="en-US" sz="1400" dirty="0"/>
          </a:p>
          <a:p>
            <a:pPr marL="6350" indent="0" algn="just">
              <a:buNone/>
            </a:pPr>
            <a:r>
              <a:rPr lang="en-US" sz="1400" dirty="0"/>
              <a:t>These assumptions are not meant to be comprehensive. After consulting literature, there is not a widely agreed upon method of mapping from these harmonic qualities to scales such as PAD. This is simply a starting point for our experiment; the goal is to see how participants rate the sounds in combination with animations for this particular use case (</a:t>
            </a:r>
            <a:r>
              <a:rPr lang="en-US" sz="1400" dirty="0" err="1"/>
              <a:t>StoryScape</a:t>
            </a:r>
            <a:r>
              <a:rPr lang="en-US" sz="1400" dirty="0"/>
              <a:t>).  </a:t>
            </a:r>
          </a:p>
          <a:p>
            <a:pPr marL="6350" indent="0" algn="just">
              <a:buNone/>
            </a:pPr>
            <a:endParaRPr lang="en-US" sz="1400" dirty="0"/>
          </a:p>
          <a:p>
            <a:pPr marL="6350" indent="0" algn="just">
              <a:buNone/>
            </a:pPr>
            <a:endParaRPr lang="en-US" sz="1400" dirty="0"/>
          </a:p>
          <a:p>
            <a:pPr marL="6350" indent="0" algn="just">
              <a:buNone/>
            </a:pPr>
            <a:endParaRPr lang="en-US" sz="1400" dirty="0"/>
          </a:p>
          <a:p>
            <a:pPr marL="6350" indent="0" algn="just">
              <a:buNone/>
            </a:pPr>
            <a:endParaRPr lang="en-US" sz="1400" dirty="0"/>
          </a:p>
          <a:p>
            <a:pPr marL="6350" indent="0" algn="just">
              <a:buNone/>
            </a:pPr>
            <a:endParaRPr lang="en-US" sz="1400" dirty="0"/>
          </a:p>
        </p:txBody>
      </p:sp>
      <p:sp>
        <p:nvSpPr>
          <p:cNvPr id="7" name="Rectangle 6"/>
          <p:cNvSpPr/>
          <p:nvPr/>
        </p:nvSpPr>
        <p:spPr>
          <a:xfrm>
            <a:off x="362450" y="6576003"/>
            <a:ext cx="8229600" cy="246221"/>
          </a:xfrm>
          <a:prstGeom prst="rect">
            <a:avLst/>
          </a:prstGeom>
        </p:spPr>
        <p:txBody>
          <a:bodyPr wrap="square">
            <a:spAutoFit/>
          </a:bodyPr>
          <a:lstStyle/>
          <a:p>
            <a:r>
              <a:rPr lang="en-US" sz="1000" dirty="0" err="1" smtClean="0">
                <a:latin typeface="Calibri"/>
                <a:cs typeface="Calibri"/>
              </a:rPr>
              <a:t>Lerdahl</a:t>
            </a:r>
            <a:r>
              <a:rPr lang="en-US" sz="1000" dirty="0" smtClean="0">
                <a:latin typeface="Calibri"/>
                <a:cs typeface="Calibri"/>
              </a:rPr>
              <a:t> </a:t>
            </a:r>
            <a:r>
              <a:rPr lang="en-US" sz="1000" dirty="0">
                <a:latin typeface="Calibri"/>
                <a:cs typeface="Calibri"/>
              </a:rPr>
              <a:t>(2001) Tonal Pitch Space. New York, NY; Oxford</a:t>
            </a:r>
          </a:p>
        </p:txBody>
      </p:sp>
    </p:spTree>
    <p:extLst>
      <p:ext uri="{BB962C8B-B14F-4D97-AF65-F5344CB8AC3E}">
        <p14:creationId xmlns:p14="http://schemas.microsoft.com/office/powerpoint/2010/main" val="40209182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365600" y="1195400"/>
            <a:ext cx="8701500" cy="1794600"/>
          </a:xfrm>
          <a:prstGeom prst="rect">
            <a:avLst/>
          </a:prstGeom>
          <a:solidFill>
            <a:srgbClr val="FFFFFF">
              <a:alpha val="55690"/>
            </a:srgbClr>
          </a:solidFill>
        </p:spPr>
        <p:txBody>
          <a:bodyPr lIns="91425" tIns="91425" rIns="91425" bIns="91425" anchor="t" anchorCtr="0">
            <a:noAutofit/>
          </a:bodyPr>
          <a:lstStyle/>
          <a:p>
            <a:pPr marL="0" lvl="0" indent="0" algn="just" rtl="0">
              <a:lnSpc>
                <a:spcPct val="115000"/>
              </a:lnSpc>
              <a:spcBef>
                <a:spcPts val="0"/>
              </a:spcBef>
              <a:buClr>
                <a:srgbClr val="000000"/>
              </a:buClr>
              <a:buSzPct val="100000"/>
            </a:pPr>
            <a:r>
              <a:rPr lang="en-US" sz="1400" dirty="0" smtClean="0">
                <a:solidFill>
                  <a:srgbClr val="000000"/>
                </a:solidFill>
                <a:latin typeface="Calibri"/>
                <a:ea typeface="Calibri"/>
                <a:cs typeface="Calibri"/>
                <a:sym typeface="Calibri"/>
              </a:rPr>
              <a:t>But which emotions should we actually use to build our emotive shapes and sounds?</a:t>
            </a:r>
            <a:br>
              <a:rPr lang="en-US" sz="1400" dirty="0" smtClean="0">
                <a:solidFill>
                  <a:srgbClr val="000000"/>
                </a:solidFill>
                <a:latin typeface="Calibri"/>
                <a:ea typeface="Calibri"/>
                <a:cs typeface="Calibri"/>
                <a:sym typeface="Calibri"/>
              </a:rPr>
            </a:br>
            <a:r>
              <a:rPr lang="en-US" sz="1400" dirty="0" smtClean="0">
                <a:solidFill>
                  <a:srgbClr val="000000"/>
                </a:solidFill>
                <a:latin typeface="Calibri"/>
                <a:ea typeface="Calibri"/>
                <a:cs typeface="Calibri"/>
                <a:sym typeface="Calibri"/>
              </a:rPr>
              <a:t>After searching the </a:t>
            </a:r>
            <a:r>
              <a:rPr lang="en-US" sz="1400" dirty="0">
                <a:solidFill>
                  <a:srgbClr val="000000"/>
                </a:solidFill>
                <a:latin typeface="Calibri"/>
                <a:ea typeface="Calibri"/>
                <a:cs typeface="Calibri"/>
                <a:sym typeface="Calibri"/>
              </a:rPr>
              <a:t>existing </a:t>
            </a:r>
            <a:r>
              <a:rPr lang="en-US" sz="1400" dirty="0" err="1">
                <a:solidFill>
                  <a:srgbClr val="000000"/>
                </a:solidFill>
                <a:latin typeface="Calibri"/>
                <a:ea typeface="Calibri"/>
                <a:cs typeface="Calibri"/>
                <a:sym typeface="Calibri"/>
              </a:rPr>
              <a:t>StoryScape</a:t>
            </a:r>
            <a:r>
              <a:rPr lang="en-US" sz="1400" dirty="0">
                <a:solidFill>
                  <a:srgbClr val="000000"/>
                </a:solidFill>
                <a:latin typeface="Calibri"/>
                <a:ea typeface="Calibri"/>
                <a:cs typeface="Calibri"/>
                <a:sym typeface="Calibri"/>
              </a:rPr>
              <a:t> stories to find commonly used emotion </a:t>
            </a:r>
            <a:r>
              <a:rPr lang="en-US" sz="1400" dirty="0" smtClean="0">
                <a:solidFill>
                  <a:srgbClr val="000000"/>
                </a:solidFill>
                <a:latin typeface="Calibri"/>
                <a:ea typeface="Calibri"/>
                <a:cs typeface="Calibri"/>
                <a:sym typeface="Calibri"/>
              </a:rPr>
              <a:t>words, and</a:t>
            </a:r>
            <a:r>
              <a:rPr lang="en-US" sz="1400" dirty="0">
                <a:solidFill>
                  <a:srgbClr val="000000"/>
                </a:solidFill>
                <a:latin typeface="Calibri"/>
                <a:ea typeface="Calibri"/>
                <a:cs typeface="Calibri"/>
                <a:sym typeface="Calibri"/>
              </a:rPr>
              <a:t> </a:t>
            </a:r>
            <a:r>
              <a:rPr lang="en-US" sz="1400" dirty="0" smtClean="0">
                <a:solidFill>
                  <a:srgbClr val="000000"/>
                </a:solidFill>
                <a:latin typeface="Calibri"/>
                <a:ea typeface="Calibri"/>
                <a:cs typeface="Calibri"/>
                <a:sym typeface="Calibri"/>
              </a:rPr>
              <a:t>referred </a:t>
            </a:r>
            <a:r>
              <a:rPr lang="en-US" sz="1400" dirty="0">
                <a:solidFill>
                  <a:srgbClr val="000000"/>
                </a:solidFill>
                <a:latin typeface="Calibri"/>
                <a:ea typeface="Calibri"/>
                <a:cs typeface="Calibri"/>
                <a:sym typeface="Calibri"/>
              </a:rPr>
              <a:t>to OCC </a:t>
            </a:r>
            <a:r>
              <a:rPr lang="en-US" sz="1400" dirty="0" smtClean="0">
                <a:solidFill>
                  <a:srgbClr val="000000"/>
                </a:solidFill>
                <a:latin typeface="Calibri"/>
                <a:ea typeface="Calibri"/>
                <a:cs typeface="Calibri"/>
                <a:sym typeface="Calibri"/>
              </a:rPr>
              <a:t>model (</a:t>
            </a:r>
            <a:r>
              <a:rPr lang="en-US" sz="1400" dirty="0" err="1" smtClean="0">
                <a:solidFill>
                  <a:srgbClr val="000000"/>
                </a:solidFill>
                <a:latin typeface="Calibri"/>
                <a:ea typeface="Calibri"/>
                <a:cs typeface="Calibri"/>
                <a:sym typeface="Calibri"/>
              </a:rPr>
              <a:t>Ortony</a:t>
            </a:r>
            <a:r>
              <a:rPr lang="en-US" sz="1400" dirty="0" smtClean="0">
                <a:solidFill>
                  <a:srgbClr val="000000"/>
                </a:solidFill>
                <a:latin typeface="Calibri"/>
                <a:ea typeface="Calibri"/>
                <a:cs typeface="Calibri"/>
                <a:sym typeface="Calibri"/>
              </a:rPr>
              <a:t>, </a:t>
            </a:r>
            <a:r>
              <a:rPr lang="en-US" sz="1400" dirty="0" err="1" smtClean="0">
                <a:solidFill>
                  <a:srgbClr val="000000"/>
                </a:solidFill>
                <a:latin typeface="Calibri"/>
                <a:ea typeface="Calibri"/>
                <a:cs typeface="Calibri"/>
                <a:sym typeface="Calibri"/>
              </a:rPr>
              <a:t>Clore</a:t>
            </a:r>
            <a:r>
              <a:rPr lang="en-US" sz="1400" dirty="0" smtClean="0">
                <a:solidFill>
                  <a:srgbClr val="000000"/>
                </a:solidFill>
                <a:latin typeface="Calibri"/>
                <a:ea typeface="Calibri"/>
                <a:cs typeface="Calibri"/>
                <a:sym typeface="Calibri"/>
              </a:rPr>
              <a:t> &amp; Collins) </a:t>
            </a:r>
            <a:r>
              <a:rPr lang="en-US" sz="1400" dirty="0">
                <a:solidFill>
                  <a:srgbClr val="000000"/>
                </a:solidFill>
                <a:latin typeface="Calibri"/>
                <a:ea typeface="Calibri"/>
                <a:cs typeface="Calibri"/>
                <a:sym typeface="Calibri"/>
              </a:rPr>
              <a:t>to </a:t>
            </a:r>
            <a:r>
              <a:rPr lang="en-US" sz="1400" dirty="0" smtClean="0">
                <a:solidFill>
                  <a:srgbClr val="000000"/>
                </a:solidFill>
                <a:latin typeface="Calibri"/>
                <a:ea typeface="Calibri"/>
                <a:cs typeface="Calibri"/>
                <a:sym typeface="Calibri"/>
              </a:rPr>
              <a:t>find emotions that correlate </a:t>
            </a:r>
            <a:r>
              <a:rPr lang="en-US" sz="1400" dirty="0">
                <a:solidFill>
                  <a:srgbClr val="000000"/>
                </a:solidFill>
                <a:latin typeface="Calibri"/>
                <a:ea typeface="Calibri"/>
                <a:cs typeface="Calibri"/>
                <a:sym typeface="Calibri"/>
              </a:rPr>
              <a:t>with common structure of </a:t>
            </a:r>
            <a:r>
              <a:rPr lang="en-US" sz="1400" dirty="0" smtClean="0">
                <a:solidFill>
                  <a:srgbClr val="000000"/>
                </a:solidFill>
                <a:latin typeface="Calibri"/>
                <a:ea typeface="Calibri"/>
                <a:cs typeface="Calibri"/>
                <a:sym typeface="Calibri"/>
              </a:rPr>
              <a:t>stories, we settled on the following 5 emotion words: </a:t>
            </a:r>
            <a:r>
              <a:rPr lang="en-US" sz="1400" b="1" dirty="0">
                <a:solidFill>
                  <a:srgbClr val="000000"/>
                </a:solidFill>
                <a:latin typeface="Calibri"/>
                <a:ea typeface="Calibri"/>
                <a:cs typeface="Calibri"/>
                <a:sym typeface="Calibri"/>
              </a:rPr>
              <a:t>C</a:t>
            </a:r>
            <a:r>
              <a:rPr lang="en-US" sz="1400" b="1" dirty="0" smtClean="0">
                <a:solidFill>
                  <a:srgbClr val="000000"/>
                </a:solidFill>
                <a:latin typeface="Calibri"/>
                <a:ea typeface="Calibri"/>
                <a:cs typeface="Calibri"/>
                <a:sym typeface="Calibri"/>
              </a:rPr>
              <a:t>alm</a:t>
            </a:r>
            <a:r>
              <a:rPr lang="en-US" sz="1400" b="1" dirty="0">
                <a:solidFill>
                  <a:srgbClr val="000000"/>
                </a:solidFill>
                <a:latin typeface="Calibri"/>
                <a:ea typeface="Calibri"/>
                <a:cs typeface="Calibri"/>
                <a:sym typeface="Calibri"/>
              </a:rPr>
              <a:t>, Happy, Angry, Sad, </a:t>
            </a:r>
            <a:r>
              <a:rPr lang="en-US" sz="1400" b="1" dirty="0" smtClean="0">
                <a:solidFill>
                  <a:srgbClr val="000000"/>
                </a:solidFill>
                <a:latin typeface="Calibri"/>
                <a:ea typeface="Calibri"/>
                <a:cs typeface="Calibri"/>
                <a:sym typeface="Calibri"/>
              </a:rPr>
              <a:t>Sleepy.</a:t>
            </a:r>
            <a:r>
              <a:rPr lang="en-US" sz="1400" b="1" dirty="0">
                <a:solidFill>
                  <a:srgbClr val="000000"/>
                </a:solidFill>
                <a:latin typeface="Calibri"/>
                <a:ea typeface="Calibri"/>
                <a:cs typeface="Calibri"/>
                <a:sym typeface="Calibri"/>
              </a:rPr>
              <a:t> </a:t>
            </a:r>
            <a:r>
              <a:rPr lang="en-US" sz="1400" b="1" dirty="0" smtClean="0">
                <a:solidFill>
                  <a:srgbClr val="000000"/>
                </a:solidFill>
                <a:latin typeface="Calibri"/>
                <a:ea typeface="Calibri"/>
                <a:cs typeface="Calibri"/>
                <a:sym typeface="Calibri"/>
              </a:rPr>
              <a:t> </a:t>
            </a:r>
            <a:r>
              <a:rPr lang="en-US" sz="1400" dirty="0" smtClean="0">
                <a:solidFill>
                  <a:srgbClr val="000000"/>
                </a:solidFill>
                <a:latin typeface="Calibri"/>
                <a:ea typeface="Calibri"/>
                <a:cs typeface="Calibri"/>
                <a:sym typeface="Calibri"/>
              </a:rPr>
              <a:t>We then used the </a:t>
            </a:r>
            <a:r>
              <a:rPr lang="en-US" sz="1400" dirty="0">
                <a:solidFill>
                  <a:srgbClr val="000000"/>
                </a:solidFill>
                <a:latin typeface="Calibri"/>
                <a:ea typeface="Calibri"/>
                <a:cs typeface="Calibri"/>
                <a:sym typeface="Calibri"/>
              </a:rPr>
              <a:t>PAD </a:t>
            </a:r>
            <a:r>
              <a:rPr lang="en-US" sz="1400" dirty="0" smtClean="0">
                <a:solidFill>
                  <a:srgbClr val="000000"/>
                </a:solidFill>
                <a:latin typeface="Calibri"/>
                <a:ea typeface="Calibri"/>
                <a:cs typeface="Calibri"/>
                <a:sym typeface="Calibri"/>
              </a:rPr>
              <a:t>model </a:t>
            </a:r>
            <a:r>
              <a:rPr lang="en-US" sz="1400" dirty="0">
                <a:solidFill>
                  <a:srgbClr val="000000"/>
                </a:solidFill>
                <a:latin typeface="Calibri"/>
                <a:ea typeface="Calibri"/>
                <a:cs typeface="Calibri"/>
                <a:sym typeface="Calibri"/>
              </a:rPr>
              <a:t>to map </a:t>
            </a:r>
            <a:r>
              <a:rPr lang="en-US" sz="1400" dirty="0" smtClean="0">
                <a:solidFill>
                  <a:srgbClr val="000000"/>
                </a:solidFill>
                <a:latin typeface="Calibri"/>
                <a:ea typeface="Calibri"/>
                <a:cs typeface="Calibri"/>
                <a:sym typeface="Calibri"/>
              </a:rPr>
              <a:t>these emotions from the OCC onto the </a:t>
            </a:r>
            <a:r>
              <a:rPr lang="en-US" sz="1400" dirty="0">
                <a:solidFill>
                  <a:srgbClr val="000000"/>
                </a:solidFill>
                <a:latin typeface="Calibri"/>
                <a:ea typeface="Calibri"/>
                <a:cs typeface="Calibri"/>
                <a:sym typeface="Calibri"/>
              </a:rPr>
              <a:t>valence, arousal and dominance scales </a:t>
            </a:r>
            <a:r>
              <a:rPr lang="en-US" sz="1400" dirty="0" smtClean="0">
                <a:solidFill>
                  <a:srgbClr val="000000"/>
                </a:solidFill>
                <a:latin typeface="Calibri"/>
                <a:ea typeface="Calibri"/>
                <a:cs typeface="Calibri"/>
                <a:sym typeface="Calibri"/>
              </a:rPr>
              <a:t>that our hypothesis for emotive </a:t>
            </a:r>
            <a:r>
              <a:rPr lang="en-US" sz="1400" dirty="0">
                <a:solidFill>
                  <a:srgbClr val="000000"/>
                </a:solidFill>
                <a:latin typeface="Calibri"/>
                <a:ea typeface="Calibri"/>
                <a:cs typeface="Calibri"/>
                <a:sym typeface="Calibri"/>
              </a:rPr>
              <a:t>shape and sounds </a:t>
            </a:r>
            <a:r>
              <a:rPr lang="en-US" sz="1400" dirty="0" smtClean="0">
                <a:solidFill>
                  <a:srgbClr val="000000"/>
                </a:solidFill>
                <a:latin typeface="Calibri"/>
                <a:ea typeface="Calibri"/>
                <a:cs typeface="Calibri"/>
                <a:sym typeface="Calibri"/>
              </a:rPr>
              <a:t>build upon (</a:t>
            </a:r>
            <a:r>
              <a:rPr lang="en-US" sz="1400" dirty="0" err="1" smtClean="0">
                <a:solidFill>
                  <a:srgbClr val="000000"/>
                </a:solidFill>
                <a:latin typeface="Calibri"/>
                <a:ea typeface="Calibri"/>
                <a:cs typeface="Calibri"/>
                <a:sym typeface="Calibri"/>
              </a:rPr>
              <a:t>Kasap</a:t>
            </a:r>
            <a:r>
              <a:rPr lang="en-US" sz="1400" dirty="0" smtClean="0">
                <a:solidFill>
                  <a:srgbClr val="000000"/>
                </a:solidFill>
                <a:latin typeface="Calibri"/>
                <a:ea typeface="Calibri"/>
                <a:cs typeface="Calibri"/>
                <a:sym typeface="Calibri"/>
              </a:rPr>
              <a:t>).</a:t>
            </a:r>
            <a:endParaRPr lang="en-US" sz="1400" dirty="0">
              <a:solidFill>
                <a:srgbClr val="000000"/>
              </a:solidFill>
              <a:latin typeface="Calibri"/>
              <a:ea typeface="Calibri"/>
              <a:cs typeface="Calibri"/>
              <a:sym typeface="Calibri"/>
            </a:endParaRPr>
          </a:p>
        </p:txBody>
      </p:sp>
      <p:sp>
        <p:nvSpPr>
          <p:cNvPr id="164" name="Shape 164"/>
          <p:cNvSpPr/>
          <p:nvPr/>
        </p:nvSpPr>
        <p:spPr>
          <a:xfrm>
            <a:off x="5703600" y="2969050"/>
            <a:ext cx="3228975" cy="3114675"/>
          </a:xfrm>
          <a:prstGeom prst="rect">
            <a:avLst/>
          </a:prstGeom>
          <a:blipFill>
            <a:blip r:embed="rId3"/>
            <a:stretch>
              <a:fillRect/>
            </a:stretch>
          </a:blipFill>
        </p:spPr>
      </p:sp>
      <p:sp>
        <p:nvSpPr>
          <p:cNvPr id="165" name="Shape 165"/>
          <p:cNvSpPr txBox="1"/>
          <p:nvPr/>
        </p:nvSpPr>
        <p:spPr>
          <a:xfrm>
            <a:off x="5739700" y="5902800"/>
            <a:ext cx="3470400" cy="1066500"/>
          </a:xfrm>
          <a:prstGeom prst="rect">
            <a:avLst/>
          </a:prstGeom>
          <a:noFill/>
        </p:spPr>
        <p:txBody>
          <a:bodyPr lIns="91425" tIns="91425" rIns="91425" bIns="91425" anchor="ctr" anchorCtr="0">
            <a:noAutofit/>
          </a:bodyPr>
          <a:lstStyle/>
          <a:p>
            <a:pPr lvl="0" rtl="0">
              <a:buNone/>
            </a:pPr>
            <a:r>
              <a:rPr lang="en-US" sz="1000" dirty="0" err="1">
                <a:solidFill>
                  <a:srgbClr val="222222"/>
                </a:solidFill>
                <a:latin typeface="Calibri"/>
                <a:ea typeface="Calibri"/>
                <a:cs typeface="Calibri"/>
                <a:sym typeface="Calibri"/>
              </a:rPr>
              <a:t>Kasap</a:t>
            </a:r>
            <a:r>
              <a:rPr lang="en-US" sz="1000" dirty="0">
                <a:solidFill>
                  <a:srgbClr val="222222"/>
                </a:solidFill>
                <a:latin typeface="Calibri"/>
                <a:ea typeface="Calibri"/>
                <a:cs typeface="Calibri"/>
                <a:sym typeface="Calibri"/>
              </a:rPr>
              <a:t>, Z., Ben </a:t>
            </a:r>
            <a:r>
              <a:rPr lang="en-US" sz="1000" dirty="0" err="1">
                <a:solidFill>
                  <a:srgbClr val="222222"/>
                </a:solidFill>
                <a:latin typeface="Calibri"/>
                <a:ea typeface="Calibri"/>
                <a:cs typeface="Calibri"/>
                <a:sym typeface="Calibri"/>
              </a:rPr>
              <a:t>Moussa</a:t>
            </a:r>
            <a:r>
              <a:rPr lang="en-US" sz="1000" dirty="0">
                <a:solidFill>
                  <a:srgbClr val="222222"/>
                </a:solidFill>
                <a:latin typeface="Calibri"/>
                <a:ea typeface="Calibri"/>
                <a:cs typeface="Calibri"/>
                <a:sym typeface="Calibri"/>
              </a:rPr>
              <a:t>, M., </a:t>
            </a:r>
            <a:r>
              <a:rPr lang="en-US" sz="1000" dirty="0" err="1">
                <a:solidFill>
                  <a:srgbClr val="222222"/>
                </a:solidFill>
                <a:latin typeface="Calibri"/>
                <a:ea typeface="Calibri"/>
                <a:cs typeface="Calibri"/>
                <a:sym typeface="Calibri"/>
              </a:rPr>
              <a:t>Chaudhuri</a:t>
            </a:r>
            <a:r>
              <a:rPr lang="en-US" sz="1000" dirty="0">
                <a:solidFill>
                  <a:srgbClr val="222222"/>
                </a:solidFill>
                <a:latin typeface="Calibri"/>
                <a:ea typeface="Calibri"/>
                <a:cs typeface="Calibri"/>
                <a:sym typeface="Calibri"/>
              </a:rPr>
              <a:t>, P., &amp; </a:t>
            </a:r>
            <a:r>
              <a:rPr lang="en-US" sz="1000" dirty="0" err="1">
                <a:solidFill>
                  <a:srgbClr val="222222"/>
                </a:solidFill>
                <a:latin typeface="Calibri"/>
                <a:ea typeface="Calibri"/>
                <a:cs typeface="Calibri"/>
                <a:sym typeface="Calibri"/>
              </a:rPr>
              <a:t>Magnenat-Thalmann</a:t>
            </a:r>
            <a:r>
              <a:rPr lang="en-US" sz="1000" dirty="0">
                <a:solidFill>
                  <a:srgbClr val="222222"/>
                </a:solidFill>
                <a:latin typeface="Calibri"/>
                <a:ea typeface="Calibri"/>
                <a:cs typeface="Calibri"/>
                <a:sym typeface="Calibri"/>
              </a:rPr>
              <a:t>, N. (2009). Making them remember— emotional virtual characters with memory. </a:t>
            </a:r>
            <a:r>
              <a:rPr lang="en-US" sz="1000" i="1" dirty="0">
                <a:solidFill>
                  <a:srgbClr val="222222"/>
                </a:solidFill>
                <a:latin typeface="Calibri"/>
                <a:ea typeface="Calibri"/>
                <a:cs typeface="Calibri"/>
                <a:sym typeface="Calibri"/>
              </a:rPr>
              <a:t>Computer Graphics and Applications, IEEE</a:t>
            </a:r>
            <a:r>
              <a:rPr lang="en-US" sz="1000" dirty="0">
                <a:solidFill>
                  <a:srgbClr val="222222"/>
                </a:solidFill>
                <a:latin typeface="Calibri"/>
                <a:ea typeface="Calibri"/>
                <a:cs typeface="Calibri"/>
                <a:sym typeface="Calibri"/>
              </a:rPr>
              <a:t>, </a:t>
            </a:r>
            <a:r>
              <a:rPr lang="en-US" sz="1000" i="1" dirty="0">
                <a:solidFill>
                  <a:srgbClr val="222222"/>
                </a:solidFill>
                <a:latin typeface="Calibri"/>
                <a:ea typeface="Calibri"/>
                <a:cs typeface="Calibri"/>
                <a:sym typeface="Calibri"/>
              </a:rPr>
              <a:t>29</a:t>
            </a:r>
            <a:r>
              <a:rPr lang="en-US" sz="1000" dirty="0">
                <a:solidFill>
                  <a:srgbClr val="222222"/>
                </a:solidFill>
                <a:latin typeface="Calibri"/>
                <a:ea typeface="Calibri"/>
                <a:cs typeface="Calibri"/>
                <a:sym typeface="Calibri"/>
              </a:rPr>
              <a:t>(2), 20-29.</a:t>
            </a:r>
          </a:p>
        </p:txBody>
      </p:sp>
      <p:sp>
        <p:nvSpPr>
          <p:cNvPr id="166" name="Shape 166"/>
          <p:cNvSpPr/>
          <p:nvPr/>
        </p:nvSpPr>
        <p:spPr>
          <a:xfrm>
            <a:off x="0" y="3066225"/>
            <a:ext cx="5640950" cy="3507499"/>
          </a:xfrm>
          <a:prstGeom prst="rect">
            <a:avLst/>
          </a:prstGeom>
          <a:blipFill>
            <a:blip r:embed="rId4"/>
            <a:stretch>
              <a:fillRect/>
            </a:stretch>
          </a:blipFill>
        </p:spPr>
      </p:sp>
      <p:sp>
        <p:nvSpPr>
          <p:cNvPr id="167" name="Shape 167"/>
          <p:cNvSpPr txBox="1"/>
          <p:nvPr/>
        </p:nvSpPr>
        <p:spPr>
          <a:xfrm>
            <a:off x="0" y="6442625"/>
            <a:ext cx="5640950" cy="415500"/>
          </a:xfrm>
          <a:prstGeom prst="rect">
            <a:avLst/>
          </a:prstGeom>
        </p:spPr>
        <p:txBody>
          <a:bodyPr lIns="91425" tIns="91425" rIns="91425" bIns="91425" anchor="ctr" anchorCtr="0">
            <a:noAutofit/>
          </a:bodyPr>
          <a:lstStyle/>
          <a:p>
            <a:pPr lvl="0" rtl="0">
              <a:buNone/>
            </a:pPr>
            <a:r>
              <a:rPr lang="en-US" sz="1000" dirty="0">
                <a:latin typeface="Calibri"/>
                <a:ea typeface="Calibri"/>
                <a:cs typeface="Calibri"/>
                <a:sym typeface="Calibri"/>
              </a:rPr>
              <a:t>A. </a:t>
            </a:r>
            <a:r>
              <a:rPr lang="en-US" sz="1000" dirty="0" err="1">
                <a:latin typeface="Calibri"/>
                <a:ea typeface="Calibri"/>
                <a:cs typeface="Calibri"/>
                <a:sym typeface="Calibri"/>
              </a:rPr>
              <a:t>Ortony</a:t>
            </a:r>
            <a:r>
              <a:rPr lang="en-US" sz="1000" dirty="0">
                <a:latin typeface="Calibri"/>
                <a:ea typeface="Calibri"/>
                <a:cs typeface="Calibri"/>
                <a:sym typeface="Calibri"/>
              </a:rPr>
              <a:t>, G.L. </a:t>
            </a:r>
            <a:r>
              <a:rPr lang="en-US" sz="1000" dirty="0" err="1">
                <a:latin typeface="Calibri"/>
                <a:ea typeface="Calibri"/>
                <a:cs typeface="Calibri"/>
                <a:sym typeface="Calibri"/>
              </a:rPr>
              <a:t>Clore</a:t>
            </a:r>
            <a:r>
              <a:rPr lang="en-US" sz="1000" dirty="0">
                <a:latin typeface="Calibri"/>
                <a:ea typeface="Calibri"/>
                <a:cs typeface="Calibri"/>
                <a:sym typeface="Calibri"/>
              </a:rPr>
              <a:t>, and A. Collins, The Cognitive Structure of Emotions, Cambridge Univ. Press, 1988.</a:t>
            </a:r>
          </a:p>
          <a:p>
            <a:endParaRPr lang="en-US" sz="1000" dirty="0">
              <a:latin typeface="Calibri"/>
              <a:ea typeface="Calibri"/>
              <a:cs typeface="Calibri"/>
              <a:sym typeface="Calibri"/>
            </a:endParaRPr>
          </a:p>
        </p:txBody>
      </p:sp>
      <p:sp>
        <p:nvSpPr>
          <p:cNvPr id="168" name="Shape 168"/>
          <p:cNvSpPr/>
          <p:nvPr/>
        </p:nvSpPr>
        <p:spPr>
          <a:xfrm>
            <a:off x="5739700" y="5259625"/>
            <a:ext cx="3083399" cy="148200"/>
          </a:xfrm>
          <a:prstGeom prst="rect">
            <a:avLst/>
          </a:prstGeom>
          <a:solidFill>
            <a:srgbClr val="FFE360">
              <a:alpha val="50379"/>
            </a:srgbClr>
          </a:solidFill>
          <a:ln>
            <a:noFill/>
          </a:ln>
        </p:spPr>
        <p:txBody>
          <a:bodyPr lIns="91425" tIns="91425" rIns="91425" bIns="91425" anchor="ctr" anchorCtr="0">
            <a:noAutofit/>
          </a:bodyPr>
          <a:lstStyle/>
          <a:p>
            <a:endParaRPr/>
          </a:p>
        </p:txBody>
      </p:sp>
      <p:sp>
        <p:nvSpPr>
          <p:cNvPr id="169" name="Shape 169"/>
          <p:cNvSpPr/>
          <p:nvPr/>
        </p:nvSpPr>
        <p:spPr>
          <a:xfrm>
            <a:off x="5739700" y="3419700"/>
            <a:ext cx="3083399" cy="148200"/>
          </a:xfrm>
          <a:prstGeom prst="rect">
            <a:avLst/>
          </a:prstGeom>
          <a:solidFill>
            <a:srgbClr val="FFE360">
              <a:alpha val="50379"/>
            </a:srgbClr>
          </a:solidFill>
          <a:ln>
            <a:noFill/>
          </a:ln>
        </p:spPr>
        <p:txBody>
          <a:bodyPr lIns="91425" tIns="91425" rIns="91425" bIns="91425" anchor="ctr" anchorCtr="0">
            <a:noAutofit/>
          </a:bodyPr>
          <a:lstStyle/>
          <a:p>
            <a:endParaRPr/>
          </a:p>
        </p:txBody>
      </p:sp>
      <p:sp>
        <p:nvSpPr>
          <p:cNvPr id="170" name="Shape 170"/>
          <p:cNvSpPr/>
          <p:nvPr/>
        </p:nvSpPr>
        <p:spPr>
          <a:xfrm>
            <a:off x="5739700" y="3724500"/>
            <a:ext cx="3083399" cy="148200"/>
          </a:xfrm>
          <a:prstGeom prst="rect">
            <a:avLst/>
          </a:prstGeom>
          <a:solidFill>
            <a:srgbClr val="FFE360">
              <a:alpha val="50379"/>
            </a:srgbClr>
          </a:solidFill>
          <a:ln>
            <a:noFill/>
          </a:ln>
        </p:spPr>
        <p:txBody>
          <a:bodyPr lIns="91425" tIns="91425" rIns="91425" bIns="91425" anchor="ctr" anchorCtr="0">
            <a:noAutofit/>
          </a:bodyPr>
          <a:lstStyle/>
          <a:p>
            <a:endParaRPr/>
          </a:p>
        </p:txBody>
      </p:sp>
      <p:sp>
        <p:nvSpPr>
          <p:cNvPr id="171" name="Shape 171"/>
          <p:cNvSpPr/>
          <p:nvPr/>
        </p:nvSpPr>
        <p:spPr>
          <a:xfrm>
            <a:off x="5739700" y="5575650"/>
            <a:ext cx="3083399" cy="148200"/>
          </a:xfrm>
          <a:prstGeom prst="rect">
            <a:avLst/>
          </a:prstGeom>
          <a:solidFill>
            <a:srgbClr val="FFE360">
              <a:alpha val="50379"/>
            </a:srgbClr>
          </a:solidFill>
          <a:ln>
            <a:noFill/>
          </a:ln>
        </p:spPr>
        <p:txBody>
          <a:bodyPr lIns="91425" tIns="91425" rIns="91425" bIns="91425" anchor="ctr" anchorCtr="0">
            <a:noAutofit/>
          </a:bodyPr>
          <a:lstStyle/>
          <a:p>
            <a:endParaRPr/>
          </a:p>
        </p:txBody>
      </p:sp>
      <p:sp>
        <p:nvSpPr>
          <p:cNvPr id="172" name="Shape 172"/>
          <p:cNvSpPr/>
          <p:nvPr/>
        </p:nvSpPr>
        <p:spPr>
          <a:xfrm>
            <a:off x="5739700" y="4485137"/>
            <a:ext cx="3083399" cy="148200"/>
          </a:xfrm>
          <a:prstGeom prst="rect">
            <a:avLst/>
          </a:prstGeom>
          <a:solidFill>
            <a:srgbClr val="FFE360">
              <a:alpha val="50379"/>
            </a:srgbClr>
          </a:solidFill>
          <a:ln>
            <a:noFill/>
          </a:ln>
        </p:spPr>
        <p:txBody>
          <a:bodyPr lIns="91425" tIns="91425" rIns="91425" bIns="91425" anchor="ctr" anchorCtr="0">
            <a:noAutofit/>
          </a:bodyPr>
          <a:lstStyle/>
          <a:p>
            <a:endParaRPr/>
          </a:p>
        </p:txBody>
      </p:sp>
      <p:sp>
        <p:nvSpPr>
          <p:cNvPr id="173" name="Shape 173"/>
          <p:cNvSpPr/>
          <p:nvPr/>
        </p:nvSpPr>
        <p:spPr>
          <a:xfrm>
            <a:off x="3127225" y="5581225"/>
            <a:ext cx="315299" cy="148200"/>
          </a:xfrm>
          <a:prstGeom prst="rect">
            <a:avLst/>
          </a:prstGeom>
          <a:solidFill>
            <a:srgbClr val="FFE360">
              <a:alpha val="50379"/>
            </a:srgbClr>
          </a:solidFill>
          <a:ln>
            <a:noFill/>
          </a:ln>
        </p:spPr>
        <p:txBody>
          <a:bodyPr lIns="91425" tIns="91425" rIns="91425" bIns="91425" anchor="ctr" anchorCtr="0">
            <a:noAutofit/>
          </a:bodyPr>
          <a:lstStyle/>
          <a:p>
            <a:endParaRPr/>
          </a:p>
        </p:txBody>
      </p:sp>
      <p:sp>
        <p:nvSpPr>
          <p:cNvPr id="174" name="Shape 174"/>
          <p:cNvSpPr/>
          <p:nvPr/>
        </p:nvSpPr>
        <p:spPr>
          <a:xfrm>
            <a:off x="2365225" y="5047825"/>
            <a:ext cx="315299" cy="148200"/>
          </a:xfrm>
          <a:prstGeom prst="rect">
            <a:avLst/>
          </a:prstGeom>
          <a:solidFill>
            <a:srgbClr val="FFE360">
              <a:alpha val="50379"/>
            </a:srgbClr>
          </a:solidFill>
          <a:ln>
            <a:noFill/>
          </a:ln>
        </p:spPr>
        <p:txBody>
          <a:bodyPr lIns="91425" tIns="91425" rIns="91425" bIns="91425" anchor="ctr" anchorCtr="0">
            <a:noAutofit/>
          </a:bodyPr>
          <a:lstStyle/>
          <a:p>
            <a:endParaRPr/>
          </a:p>
        </p:txBody>
      </p:sp>
      <p:sp>
        <p:nvSpPr>
          <p:cNvPr id="175" name="Shape 175"/>
          <p:cNvSpPr/>
          <p:nvPr/>
        </p:nvSpPr>
        <p:spPr>
          <a:xfrm>
            <a:off x="1298425" y="5047825"/>
            <a:ext cx="315299" cy="148200"/>
          </a:xfrm>
          <a:prstGeom prst="rect">
            <a:avLst/>
          </a:prstGeom>
          <a:solidFill>
            <a:srgbClr val="FFE360">
              <a:alpha val="50379"/>
            </a:srgbClr>
          </a:solidFill>
          <a:ln>
            <a:noFill/>
          </a:ln>
        </p:spPr>
        <p:txBody>
          <a:bodyPr lIns="91425" tIns="91425" rIns="91425" bIns="91425" anchor="ctr" anchorCtr="0">
            <a:noAutofit/>
          </a:bodyPr>
          <a:lstStyle/>
          <a:p>
            <a:endParaRPr/>
          </a:p>
        </p:txBody>
      </p:sp>
      <p:sp>
        <p:nvSpPr>
          <p:cNvPr id="176" name="Shape 176"/>
          <p:cNvSpPr/>
          <p:nvPr/>
        </p:nvSpPr>
        <p:spPr>
          <a:xfrm>
            <a:off x="765025" y="5124025"/>
            <a:ext cx="315299" cy="148200"/>
          </a:xfrm>
          <a:prstGeom prst="rect">
            <a:avLst/>
          </a:prstGeom>
          <a:solidFill>
            <a:srgbClr val="FFE360">
              <a:alpha val="50379"/>
            </a:srgbClr>
          </a:solidFill>
          <a:ln>
            <a:noFill/>
          </a:ln>
        </p:spPr>
        <p:txBody>
          <a:bodyPr lIns="91425" tIns="91425" rIns="91425" bIns="91425" anchor="ctr" anchorCtr="0">
            <a:noAutofit/>
          </a:bodyPr>
          <a:lstStyle/>
          <a:p>
            <a:endParaRPr/>
          </a:p>
        </p:txBody>
      </p:sp>
      <p:sp>
        <p:nvSpPr>
          <p:cNvPr id="177" name="Shape 177"/>
          <p:cNvSpPr/>
          <p:nvPr/>
        </p:nvSpPr>
        <p:spPr>
          <a:xfrm>
            <a:off x="688825" y="3828625"/>
            <a:ext cx="315299" cy="148200"/>
          </a:xfrm>
          <a:prstGeom prst="rect">
            <a:avLst/>
          </a:prstGeom>
          <a:solidFill>
            <a:srgbClr val="FFE360">
              <a:alpha val="50379"/>
            </a:srgbClr>
          </a:solidFill>
          <a:ln>
            <a:noFill/>
          </a:ln>
        </p:spPr>
        <p:txBody>
          <a:bodyPr lIns="91425" tIns="91425" rIns="91425" bIns="91425" anchor="ctr" anchorCtr="0">
            <a:noAutofit/>
          </a:bodyPr>
          <a:lstStyle/>
          <a:p>
            <a:endParaRPr/>
          </a:p>
        </p:txBody>
      </p:sp>
      <p:sp>
        <p:nvSpPr>
          <p:cNvPr id="178" name="Shape 178"/>
          <p:cNvSpPr/>
          <p:nvPr/>
        </p:nvSpPr>
        <p:spPr>
          <a:xfrm>
            <a:off x="1831825" y="5733625"/>
            <a:ext cx="315299" cy="148200"/>
          </a:xfrm>
          <a:prstGeom prst="rect">
            <a:avLst/>
          </a:prstGeom>
          <a:solidFill>
            <a:srgbClr val="FFE360">
              <a:alpha val="50379"/>
            </a:srgbClr>
          </a:solidFill>
          <a:ln>
            <a:noFill/>
          </a:ln>
        </p:spPr>
        <p:txBody>
          <a:bodyPr lIns="91425" tIns="91425" rIns="91425" bIns="91425" anchor="ctr" anchorCtr="0">
            <a:noAutofit/>
          </a:bodyPr>
          <a:lstStyle/>
          <a:p>
            <a:endParaRPr/>
          </a:p>
        </p:txBody>
      </p:sp>
      <p:sp>
        <p:nvSpPr>
          <p:cNvPr id="179" name="Shape 179"/>
          <p:cNvSpPr txBox="1">
            <a:spLocks noGrp="1"/>
          </p:cNvSpPr>
          <p:nvPr>
            <p:ph type="title"/>
          </p:nvPr>
        </p:nvSpPr>
        <p:spPr>
          <a:xfrm>
            <a:off x="0" y="274650"/>
            <a:ext cx="7887900" cy="684600"/>
          </a:xfrm>
          <a:prstGeom prst="rect">
            <a:avLst/>
          </a:prstGeom>
          <a:solidFill>
            <a:srgbClr val="A5A5A5"/>
          </a:solidFill>
          <a:ln>
            <a:noFill/>
          </a:ln>
        </p:spPr>
        <p:txBody>
          <a:bodyPr lIns="91425" tIns="45700" rIns="91425" bIns="45700" anchor="ctr" anchorCtr="0">
            <a:noAutofit/>
          </a:bodyPr>
          <a:lstStyle/>
          <a:p>
            <a:pPr lvl="0" rtl="0">
              <a:buClr>
                <a:schemeClr val="lt1"/>
              </a:buClr>
              <a:buSzPct val="25000"/>
              <a:buFont typeface="Trebuchet MS"/>
              <a:buNone/>
            </a:pPr>
            <a:r>
              <a:rPr lang="en-US" sz="3200" b="0">
                <a:solidFill>
                  <a:schemeClr val="lt1"/>
                </a:solidFill>
                <a:latin typeface="Trebuchet MS"/>
                <a:ea typeface="Trebuchet MS"/>
                <a:cs typeface="Trebuchet MS"/>
                <a:sym typeface="Trebuchet MS"/>
              </a:rPr>
              <a:t>  Background: Emotion words and models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1899000" y="2788850"/>
            <a:ext cx="5345999" cy="684600"/>
          </a:xfrm>
          <a:prstGeom prst="rect">
            <a:avLst/>
          </a:prstGeom>
          <a:solidFill>
            <a:srgbClr val="A5A5A5"/>
          </a:solidFill>
          <a:ln>
            <a:noFill/>
          </a:ln>
        </p:spPr>
        <p:txBody>
          <a:bodyPr lIns="91425" tIns="45700" rIns="91425" bIns="45700" anchor="ctr" anchorCtr="0">
            <a:noAutofit/>
          </a:bodyPr>
          <a:lstStyle/>
          <a:p>
            <a:pPr marL="0" marR="0" lvl="0" indent="0" rtl="0">
              <a:spcBef>
                <a:spcPts val="0"/>
              </a:spcBef>
              <a:buClr>
                <a:schemeClr val="lt1"/>
              </a:buClr>
              <a:buSzPct val="25000"/>
              <a:buFont typeface="Trebuchet MS"/>
              <a:buNone/>
            </a:pPr>
            <a:r>
              <a:rPr lang="en-US" sz="3200" dirty="0" smtClean="0">
                <a:solidFill>
                  <a:schemeClr val="lt1"/>
                </a:solidFill>
                <a:latin typeface="Trebuchet MS"/>
                <a:ea typeface="Trebuchet MS"/>
                <a:cs typeface="Trebuchet MS"/>
                <a:sym typeface="Trebuchet MS"/>
              </a:rPr>
              <a:t>Experimental Materials</a:t>
            </a:r>
            <a:endParaRPr lang="en-US" sz="3200"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5165832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p:nvPr/>
        </p:nvSpPr>
        <p:spPr>
          <a:xfrm>
            <a:off x="3420177" y="668421"/>
            <a:ext cx="5773285" cy="5806127"/>
          </a:xfrm>
          <a:prstGeom prst="rect">
            <a:avLst/>
          </a:prstGeom>
          <a:blipFill>
            <a:blip r:embed="rId3"/>
            <a:stretch>
              <a:fillRect/>
            </a:stretch>
          </a:blipFill>
          <a:ln>
            <a:noFill/>
          </a:ln>
        </p:spPr>
      </p:sp>
      <p:sp>
        <p:nvSpPr>
          <p:cNvPr id="185" name="Shape 185"/>
          <p:cNvSpPr txBox="1">
            <a:spLocks noGrp="1"/>
          </p:cNvSpPr>
          <p:nvPr>
            <p:ph type="body" idx="1"/>
          </p:nvPr>
        </p:nvSpPr>
        <p:spPr>
          <a:xfrm>
            <a:off x="56925" y="1008700"/>
            <a:ext cx="3363252" cy="3333299"/>
          </a:xfrm>
          <a:prstGeom prst="rect">
            <a:avLst/>
          </a:prstGeom>
          <a:solidFill>
            <a:srgbClr val="FFFFFF">
              <a:alpha val="55690"/>
            </a:srgbClr>
          </a:solidFill>
        </p:spPr>
        <p:txBody>
          <a:bodyPr lIns="91425" tIns="91425" rIns="91425" bIns="91425" anchor="t" anchorCtr="0">
            <a:noAutofit/>
          </a:bodyPr>
          <a:lstStyle/>
          <a:p>
            <a:pPr marL="127000" lvl="0" indent="0" algn="just">
              <a:spcBef>
                <a:spcPts val="0"/>
              </a:spcBef>
              <a:buClr>
                <a:srgbClr val="000000"/>
              </a:buClr>
              <a:buSzPct val="166666"/>
            </a:pPr>
            <a:r>
              <a:rPr lang="en-US" sz="1400" dirty="0" smtClean="0">
                <a:solidFill>
                  <a:srgbClr val="000000"/>
                </a:solidFill>
                <a:latin typeface="Calibri"/>
                <a:ea typeface="Calibri"/>
                <a:cs typeface="Calibri"/>
                <a:sym typeface="Calibri"/>
              </a:rPr>
              <a:t>A framework for mapping different shape features to the PAD scales and various emotions built upon the existing research described above, i.e. smooth-angular related to positive-negative valence, tall-flat related to high-low arousal, leaning forward-backward related to positive-negative dominance.</a:t>
            </a:r>
          </a:p>
          <a:p>
            <a:pPr marL="127000" lvl="0" indent="0" algn="just">
              <a:spcBef>
                <a:spcPts val="0"/>
              </a:spcBef>
              <a:buClr>
                <a:srgbClr val="000000"/>
              </a:buClr>
              <a:buSzPct val="166666"/>
            </a:pPr>
            <a:endParaRPr lang="en-US" sz="1400" dirty="0">
              <a:solidFill>
                <a:srgbClr val="000000"/>
              </a:solidFill>
              <a:latin typeface="Calibri"/>
              <a:ea typeface="Calibri"/>
              <a:cs typeface="Calibri"/>
              <a:sym typeface="Calibri"/>
            </a:endParaRPr>
          </a:p>
          <a:p>
            <a:pPr marL="127000" lvl="0" indent="0" algn="just">
              <a:spcBef>
                <a:spcPts val="0"/>
              </a:spcBef>
              <a:buClr>
                <a:srgbClr val="000000"/>
              </a:buClr>
              <a:buSzPct val="166666"/>
            </a:pPr>
            <a:r>
              <a:rPr lang="en-US" sz="1400" dirty="0" smtClean="0">
                <a:solidFill>
                  <a:srgbClr val="000000"/>
                </a:solidFill>
                <a:latin typeface="Calibri"/>
                <a:ea typeface="Calibri"/>
                <a:cs typeface="Calibri"/>
                <a:sym typeface="Calibri"/>
              </a:rPr>
              <a:t>This framework breaks these </a:t>
            </a:r>
            <a:r>
              <a:rPr lang="en-US" sz="1400" dirty="0">
                <a:solidFill>
                  <a:srgbClr val="000000"/>
                </a:solidFill>
                <a:latin typeface="Calibri"/>
                <a:ea typeface="Calibri"/>
                <a:cs typeface="Calibri"/>
                <a:sym typeface="Calibri"/>
              </a:rPr>
              <a:t>shapes down into detailed design elements </a:t>
            </a:r>
            <a:r>
              <a:rPr lang="en-US" sz="1400" dirty="0" smtClean="0">
                <a:solidFill>
                  <a:srgbClr val="000000"/>
                </a:solidFill>
                <a:latin typeface="Calibri"/>
                <a:ea typeface="Calibri"/>
                <a:cs typeface="Calibri"/>
                <a:sym typeface="Calibri"/>
              </a:rPr>
              <a:t>such as aspect </a:t>
            </a:r>
            <a:r>
              <a:rPr lang="en-US" sz="1400" dirty="0">
                <a:solidFill>
                  <a:srgbClr val="000000"/>
                </a:solidFill>
                <a:latin typeface="Calibri"/>
                <a:ea typeface="Calibri"/>
                <a:cs typeface="Calibri"/>
                <a:sym typeface="Calibri"/>
              </a:rPr>
              <a:t>ratio, smoothness, shear etc</a:t>
            </a:r>
            <a:r>
              <a:rPr lang="en-US" sz="1400" dirty="0" smtClean="0">
                <a:solidFill>
                  <a:srgbClr val="000000"/>
                </a:solidFill>
                <a:latin typeface="Calibri"/>
                <a:ea typeface="Calibri"/>
                <a:cs typeface="Calibri"/>
                <a:sym typeface="Calibri"/>
              </a:rPr>
              <a:t>. which can then be used to transform a single shape into a range of emotive variants of that shape.</a:t>
            </a:r>
          </a:p>
        </p:txBody>
      </p:sp>
      <p:sp>
        <p:nvSpPr>
          <p:cNvPr id="186" name="Shape 186"/>
          <p:cNvSpPr txBox="1"/>
          <p:nvPr/>
        </p:nvSpPr>
        <p:spPr>
          <a:xfrm>
            <a:off x="0" y="6340325"/>
            <a:ext cx="9220200" cy="517800"/>
          </a:xfrm>
          <a:prstGeom prst="rect">
            <a:avLst/>
          </a:prstGeom>
        </p:spPr>
        <p:txBody>
          <a:bodyPr lIns="91425" tIns="91425" rIns="91425" bIns="91425" anchor="ctr" anchorCtr="0">
            <a:noAutofit/>
          </a:bodyPr>
          <a:lstStyle/>
          <a:p>
            <a:pPr lvl="0" rtl="0">
              <a:lnSpc>
                <a:spcPct val="115000"/>
              </a:lnSpc>
              <a:buClr>
                <a:schemeClr val="dk1"/>
              </a:buClr>
              <a:buSzPct val="122222"/>
              <a:buFont typeface="Arial"/>
              <a:buNone/>
            </a:pPr>
            <a:r>
              <a:rPr lang="en-US" sz="900" dirty="0" smtClean="0">
                <a:solidFill>
                  <a:schemeClr val="dk1"/>
                </a:solidFill>
              </a:rPr>
              <a:t>Collier</a:t>
            </a:r>
            <a:r>
              <a:rPr lang="en-US" sz="900" dirty="0">
                <a:solidFill>
                  <a:schemeClr val="dk1"/>
                </a:solidFill>
              </a:rPr>
              <a:t>, G. L. (1996). Affective synesthesia: Extracting emotion space from simple perceptual stimuli. </a:t>
            </a:r>
            <a:r>
              <a:rPr lang="en-US" sz="900" i="1" dirty="0">
                <a:solidFill>
                  <a:schemeClr val="dk1"/>
                </a:solidFill>
              </a:rPr>
              <a:t>Motivation and Emotion, </a:t>
            </a:r>
            <a:r>
              <a:rPr lang="en-US" sz="900" dirty="0">
                <a:solidFill>
                  <a:schemeClr val="dk1"/>
                </a:solidFill>
              </a:rPr>
              <a:t>20(1), 1-32.</a:t>
            </a:r>
          </a:p>
          <a:p>
            <a:pPr lvl="0" rtl="0">
              <a:lnSpc>
                <a:spcPct val="115000"/>
              </a:lnSpc>
              <a:buClr>
                <a:schemeClr val="dk1"/>
              </a:buClr>
              <a:buSzPct val="122222"/>
              <a:buFont typeface="Arial"/>
              <a:buNone/>
            </a:pPr>
            <a:r>
              <a:rPr lang="en-US" sz="900" dirty="0" err="1" smtClean="0">
                <a:solidFill>
                  <a:schemeClr val="dk1"/>
                </a:solidFill>
              </a:rPr>
              <a:t>Isbister</a:t>
            </a:r>
            <a:r>
              <a:rPr lang="en-US" sz="900" dirty="0">
                <a:solidFill>
                  <a:schemeClr val="dk1"/>
                </a:solidFill>
              </a:rPr>
              <a:t>, K. et al.  (2007). The sensual evaluation instrument: Developing a trans-cultural self-report measure of affect</a:t>
            </a:r>
            <a:r>
              <a:rPr lang="en-US" sz="900" i="1" dirty="0">
                <a:solidFill>
                  <a:schemeClr val="dk1"/>
                </a:solidFill>
              </a:rPr>
              <a:t>  International journal of human-computer studies</a:t>
            </a:r>
            <a:r>
              <a:rPr lang="en-US" sz="900" dirty="0">
                <a:solidFill>
                  <a:schemeClr val="dk1"/>
                </a:solidFill>
              </a:rPr>
              <a:t>, 65(4)</a:t>
            </a:r>
          </a:p>
          <a:p>
            <a:pPr lvl="0" rtl="0">
              <a:lnSpc>
                <a:spcPct val="115000"/>
              </a:lnSpc>
              <a:buClr>
                <a:schemeClr val="dk1"/>
              </a:buClr>
              <a:buSzPct val="122222"/>
              <a:buFont typeface="Arial"/>
              <a:buNone/>
            </a:pPr>
            <a:r>
              <a:rPr lang="en-US" sz="900" dirty="0" err="1" smtClean="0">
                <a:solidFill>
                  <a:schemeClr val="dk1"/>
                </a:solidFill>
              </a:rPr>
              <a:t>Poffenberger</a:t>
            </a:r>
            <a:r>
              <a:rPr lang="en-US" sz="900" dirty="0">
                <a:solidFill>
                  <a:schemeClr val="dk1"/>
                </a:solidFill>
              </a:rPr>
              <a:t>, A. T., &amp; Barrows, B. E. (1924). The Feeling Value of Lines</a:t>
            </a:r>
            <a:r>
              <a:rPr lang="en-US" sz="900" i="1" dirty="0">
                <a:solidFill>
                  <a:schemeClr val="dk1"/>
                </a:solidFill>
              </a:rPr>
              <a:t>. Journal of Applied Psychology</a:t>
            </a:r>
            <a:r>
              <a:rPr lang="en-US" sz="900" dirty="0">
                <a:solidFill>
                  <a:schemeClr val="dk1"/>
                </a:solidFill>
              </a:rPr>
              <a:t>, 8(2), 187</a:t>
            </a:r>
            <a:r>
              <a:rPr lang="en-US" sz="900" dirty="0" smtClean="0">
                <a:solidFill>
                  <a:schemeClr val="dk1"/>
                </a:solidFill>
              </a:rPr>
              <a:t>.</a:t>
            </a:r>
          </a:p>
          <a:p>
            <a:pPr lvl="0" rtl="0">
              <a:lnSpc>
                <a:spcPct val="115000"/>
              </a:lnSpc>
              <a:buClr>
                <a:schemeClr val="dk1"/>
              </a:buClr>
              <a:buSzPct val="122222"/>
              <a:buFont typeface="Arial"/>
              <a:buNone/>
            </a:pPr>
            <a:r>
              <a:rPr lang="en-US" sz="900" dirty="0" smtClean="0">
                <a:solidFill>
                  <a:schemeClr val="dk1"/>
                </a:solidFill>
              </a:rPr>
              <a:t>Russell</a:t>
            </a:r>
            <a:r>
              <a:rPr lang="en-US" sz="900" dirty="0">
                <a:solidFill>
                  <a:schemeClr val="dk1"/>
                </a:solidFill>
              </a:rPr>
              <a:t>, James A. A </a:t>
            </a:r>
            <a:r>
              <a:rPr lang="en-US" sz="900" dirty="0" err="1">
                <a:solidFill>
                  <a:schemeClr val="dk1"/>
                </a:solidFill>
              </a:rPr>
              <a:t>circumplex</a:t>
            </a:r>
            <a:r>
              <a:rPr lang="en-US" sz="900" dirty="0">
                <a:solidFill>
                  <a:schemeClr val="dk1"/>
                </a:solidFill>
              </a:rPr>
              <a:t> model of affect.</a:t>
            </a:r>
            <a:r>
              <a:rPr lang="en-US" sz="900" i="1" dirty="0">
                <a:solidFill>
                  <a:schemeClr val="dk1"/>
                </a:solidFill>
              </a:rPr>
              <a:t> Journal of personality and social psychology </a:t>
            </a:r>
            <a:r>
              <a:rPr lang="en-US" sz="900" dirty="0">
                <a:solidFill>
                  <a:schemeClr val="dk1"/>
                </a:solidFill>
              </a:rPr>
              <a:t>39.6 (1980): 1161-1178</a:t>
            </a:r>
          </a:p>
          <a:p>
            <a:endParaRPr lang="en-US" sz="900" dirty="0">
              <a:solidFill>
                <a:schemeClr val="dk1"/>
              </a:solidFill>
            </a:endParaRPr>
          </a:p>
        </p:txBody>
      </p:sp>
      <p:sp>
        <p:nvSpPr>
          <p:cNvPr id="7" name="Shape 222"/>
          <p:cNvSpPr txBox="1">
            <a:spLocks noGrp="1"/>
          </p:cNvSpPr>
          <p:nvPr>
            <p:ph type="title"/>
          </p:nvPr>
        </p:nvSpPr>
        <p:spPr>
          <a:xfrm>
            <a:off x="0" y="274637"/>
            <a:ext cx="5374105"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dirty="0">
                <a:solidFill>
                  <a:schemeClr val="lt1"/>
                </a:solidFill>
                <a:latin typeface="Trebuchet MS"/>
                <a:ea typeface="Trebuchet MS"/>
                <a:cs typeface="Trebuchet MS"/>
                <a:sym typeface="Trebuchet MS"/>
              </a:rPr>
              <a:t>Emotive </a:t>
            </a:r>
            <a:r>
              <a:rPr lang="en-US" sz="3200" b="0" i="0" u="none" strike="noStrike" cap="none" baseline="0" dirty="0" smtClean="0">
                <a:solidFill>
                  <a:schemeClr val="lt1"/>
                </a:solidFill>
                <a:latin typeface="Trebuchet MS"/>
                <a:ea typeface="Trebuchet MS"/>
                <a:cs typeface="Trebuchet MS"/>
                <a:sym typeface="Trebuchet MS"/>
              </a:rPr>
              <a:t>Shapes: Hypothesis</a:t>
            </a:r>
            <a:endParaRPr lang="en-US" sz="3200" b="0" i="0" u="none" strike="noStrike" cap="none" baseline="0" dirty="0">
              <a:solidFill>
                <a:schemeClr val="lt1"/>
              </a:solidFill>
              <a:latin typeface="Trebuchet MS"/>
              <a:ea typeface="Trebuchet MS"/>
              <a:cs typeface="Trebuchet MS"/>
              <a:sym typeface="Trebuchet M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0" y="274637"/>
            <a:ext cx="5374105"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dirty="0">
                <a:solidFill>
                  <a:schemeClr val="lt1"/>
                </a:solidFill>
                <a:latin typeface="Trebuchet MS"/>
                <a:ea typeface="Trebuchet MS"/>
                <a:cs typeface="Trebuchet MS"/>
                <a:sym typeface="Trebuchet MS"/>
              </a:rPr>
              <a:t>Emotive </a:t>
            </a:r>
            <a:r>
              <a:rPr lang="en-US" sz="3200" b="0" i="0" u="none" strike="noStrike" cap="none" baseline="0" dirty="0" smtClean="0">
                <a:solidFill>
                  <a:schemeClr val="lt1"/>
                </a:solidFill>
                <a:latin typeface="Trebuchet MS"/>
                <a:ea typeface="Trebuchet MS"/>
                <a:cs typeface="Trebuchet MS"/>
                <a:sym typeface="Trebuchet MS"/>
              </a:rPr>
              <a:t>Shapes: Hypothesis</a:t>
            </a:r>
            <a:endParaRPr lang="en-US" sz="3200" b="0" i="0" u="none" strike="noStrike" cap="none" baseline="0" dirty="0">
              <a:solidFill>
                <a:schemeClr val="lt1"/>
              </a:solidFill>
              <a:latin typeface="Trebuchet MS"/>
              <a:ea typeface="Trebuchet MS"/>
              <a:cs typeface="Trebuchet MS"/>
              <a:sym typeface="Trebuchet MS"/>
            </a:endParaRPr>
          </a:p>
        </p:txBody>
      </p:sp>
      <p:graphicFrame>
        <p:nvGraphicFramePr>
          <p:cNvPr id="223" name="Shape 223"/>
          <p:cNvGraphicFramePr/>
          <p:nvPr>
            <p:extLst>
              <p:ext uri="{D42A27DB-BD31-4B8C-83A1-F6EECF244321}">
                <p14:modId xmlns:p14="http://schemas.microsoft.com/office/powerpoint/2010/main" val="4107849305"/>
              </p:ext>
            </p:extLst>
          </p:nvPr>
        </p:nvGraphicFramePr>
        <p:xfrm>
          <a:off x="307262" y="1818225"/>
          <a:ext cx="8658432" cy="4652531"/>
        </p:xfrm>
        <a:graphic>
          <a:graphicData uri="http://schemas.openxmlformats.org/drawingml/2006/table">
            <a:tbl>
              <a:tblPr>
                <a:noFill/>
                <a:tableStyleId>{DEFB66B2-72BD-472A-8FED-775A42C69844}</a:tableStyleId>
              </a:tblPr>
              <a:tblGrid>
                <a:gridCol w="905226"/>
                <a:gridCol w="952424"/>
                <a:gridCol w="940039"/>
                <a:gridCol w="1048111"/>
                <a:gridCol w="1122104"/>
                <a:gridCol w="1230176"/>
                <a:gridCol w="1230176"/>
                <a:gridCol w="1230176"/>
              </a:tblGrid>
              <a:tr h="0">
                <a:tc gridSpan="8">
                  <a:txBody>
                    <a:bodyPr/>
                    <a:lstStyle/>
                    <a:p>
                      <a:pPr lvl="0" algn="ctr" rtl="0">
                        <a:lnSpc>
                          <a:spcPct val="115000"/>
                        </a:lnSpc>
                        <a:buNone/>
                      </a:pPr>
                      <a:r>
                        <a:rPr lang="en-US" b="1" dirty="0" smtClean="0">
                          <a:latin typeface="Calibri"/>
                          <a:cs typeface="Calibri"/>
                        </a:rPr>
                        <a:t>SHAPE-</a:t>
                      </a:r>
                      <a:r>
                        <a:rPr lang="en-US" b="1" dirty="0">
                          <a:latin typeface="Calibri"/>
                          <a:cs typeface="Calibri"/>
                        </a:rPr>
                        <a:t>EMOTION HYPOTHESIS</a:t>
                      </a: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dirty="0"/>
                    </a:p>
                  </a:txBody>
                  <a:tcPr marL="91425" marR="91425" marT="91425" marB="91425">
                    <a:lnL w="12700" cap="flat">
                      <a:solidFill>
                        <a:srgbClr val="000000"/>
                      </a:solidFill>
                      <a:prstDash val="solid"/>
                      <a:round/>
                      <a:headEnd type="none" w="med" len="med"/>
                      <a:tailEnd type="none" w="med" len="med"/>
                    </a:lnL>
                  </a:tcPr>
                </a:tc>
                <a:tc hMerge="1">
                  <a:txBody>
                    <a:bodyPr/>
                    <a:lstStyle/>
                    <a:p>
                      <a:pPr lvl="0" algn="ctr" rtl="0">
                        <a:lnSpc>
                          <a:spcPct val="115000"/>
                        </a:lnSpc>
                        <a:buNone/>
                      </a:pPr>
                      <a:endParaRPr lang="en-US" b="1" dirty="0">
                        <a:latin typeface="Calibri"/>
                        <a:cs typeface="Calibri"/>
                      </a:endParaRPr>
                    </a:p>
                  </a:txBody>
                  <a:tcPr marL="91425" marR="91425" marT="91425" marB="91425"/>
                </a:tc>
                <a:tc hMerge="1">
                  <a:txBody>
                    <a:bodyPr/>
                    <a:lstStyle/>
                    <a:p>
                      <a:pPr lvl="0" algn="ctr" rtl="0">
                        <a:lnSpc>
                          <a:spcPct val="115000"/>
                        </a:lnSpc>
                        <a:buNone/>
                      </a:pPr>
                      <a:endParaRPr lang="en-US" b="1" dirty="0">
                        <a:latin typeface="Calibri"/>
                        <a:cs typeface="Calibri"/>
                      </a:endParaRPr>
                    </a:p>
                  </a:txBody>
                  <a:tcPr marL="91425" marR="91425" marT="91425" marB="91425"/>
                </a:tc>
                <a:tc hMerge="1">
                  <a:txBody>
                    <a:bodyPr/>
                    <a:lstStyle/>
                    <a:p>
                      <a:pPr lvl="0" algn="ctr" rtl="0">
                        <a:lnSpc>
                          <a:spcPct val="115000"/>
                        </a:lnSpc>
                        <a:buNone/>
                      </a:pPr>
                      <a:endParaRPr lang="en-US" b="1" dirty="0">
                        <a:latin typeface="Calibri"/>
                        <a:cs typeface="Calibri"/>
                      </a:endParaRPr>
                    </a:p>
                  </a:txBody>
                  <a:tcPr marL="91425" marR="91425" marT="91425" marB="91425"/>
                </a:tc>
              </a:tr>
              <a:tr h="0">
                <a:tc>
                  <a:txBody>
                    <a:bodyPr/>
                    <a:lstStyle/>
                    <a:p>
                      <a:pPr lvl="0" algn="ctr" rtl="0">
                        <a:lnSpc>
                          <a:spcPct val="115000"/>
                        </a:lnSpc>
                        <a:buNone/>
                      </a:pPr>
                      <a:endParaRPr lang="en-US" b="1" dirty="0">
                        <a:latin typeface="Calibri"/>
                        <a:cs typeface="Calibri"/>
                      </a:endParaRPr>
                    </a:p>
                  </a:txBody>
                  <a:tcPr marL="91425" marR="91425" marT="91425" marB="91425"/>
                </a:tc>
                <a:tc gridSpan="3">
                  <a:txBody>
                    <a:bodyPr/>
                    <a:lstStyle/>
                    <a:p>
                      <a:pPr algn="ctr"/>
                      <a:r>
                        <a:rPr lang="en-US" b="1" dirty="0" smtClean="0">
                          <a:latin typeface="Calibri"/>
                          <a:cs typeface="Calibri"/>
                        </a:rPr>
                        <a:t>PAD scales</a:t>
                      </a:r>
                      <a:endParaRPr lang="en-US" b="1" dirty="0">
                        <a:latin typeface="Calibri"/>
                        <a:cs typeface="Calibri"/>
                      </a:endParaRPr>
                    </a:p>
                  </a:txBody>
                  <a:tcPr marL="91425" marR="91425" marT="91425" marB="91425"/>
                </a:tc>
                <a:tc hMerge="1">
                  <a:txBody>
                    <a:bodyPr/>
                    <a:lstStyle/>
                    <a:p>
                      <a:endParaRPr lang="en-US"/>
                    </a:p>
                  </a:txBody>
                  <a:tcPr/>
                </a:tc>
                <a:tc hMerge="1">
                  <a:txBody>
                    <a:bodyPr/>
                    <a:lstStyle/>
                    <a:p>
                      <a:endParaRPr lang="en-US"/>
                    </a:p>
                  </a:txBody>
                  <a:tcPr/>
                </a:tc>
                <a:tc gridSpan="4">
                  <a:txBody>
                    <a:bodyPr/>
                    <a:lstStyle/>
                    <a:p>
                      <a:pPr algn="ctr"/>
                      <a:r>
                        <a:rPr lang="en-US" b="1" dirty="0" smtClean="0">
                          <a:latin typeface="Calibri"/>
                          <a:cs typeface="Calibri"/>
                        </a:rPr>
                        <a:t>Shape features</a:t>
                      </a:r>
                      <a:endParaRPr lang="en-US" b="1" dirty="0">
                        <a:latin typeface="Calibri"/>
                        <a:cs typeface="Calibri"/>
                      </a:endParaRPr>
                    </a:p>
                  </a:txBody>
                  <a:tcPr marL="91425" marR="91425" marT="91425" marB="91425"/>
                </a:tc>
                <a:tc hMerge="1">
                  <a:txBody>
                    <a:bodyPr/>
                    <a:lstStyle/>
                    <a:p>
                      <a:pPr lvl="0" algn="ctr" rtl="0">
                        <a:lnSpc>
                          <a:spcPct val="115000"/>
                        </a:lnSpc>
                        <a:buNone/>
                      </a:pPr>
                      <a:endParaRPr lang="en-US" b="1" dirty="0">
                        <a:latin typeface="Calibri"/>
                        <a:cs typeface="Calibri"/>
                      </a:endParaRPr>
                    </a:p>
                  </a:txBody>
                  <a:tcPr marL="91425" marR="91425" marT="91425" marB="91425"/>
                </a:tc>
                <a:tc hMerge="1">
                  <a:txBody>
                    <a:bodyPr/>
                    <a:lstStyle/>
                    <a:p>
                      <a:pPr lvl="0" algn="ctr" rtl="0">
                        <a:lnSpc>
                          <a:spcPct val="115000"/>
                        </a:lnSpc>
                        <a:buNone/>
                      </a:pPr>
                      <a:endParaRPr lang="en-US" b="1" dirty="0">
                        <a:latin typeface="Calibri"/>
                        <a:cs typeface="Calibri"/>
                      </a:endParaRPr>
                    </a:p>
                  </a:txBody>
                  <a:tcPr marL="91425" marR="91425" marT="91425" marB="91425"/>
                </a:tc>
                <a:tc hMerge="1">
                  <a:txBody>
                    <a:bodyPr/>
                    <a:lstStyle/>
                    <a:p>
                      <a:pPr lvl="0" algn="ctr" rtl="0">
                        <a:lnSpc>
                          <a:spcPct val="115000"/>
                        </a:lnSpc>
                        <a:buNone/>
                      </a:pPr>
                      <a:endParaRPr lang="en-US" b="1" dirty="0">
                        <a:latin typeface="Calibri"/>
                        <a:cs typeface="Calibri"/>
                      </a:endParaRPr>
                    </a:p>
                  </a:txBody>
                  <a:tcPr marL="91425" marR="91425" marT="91425" marB="91425"/>
                </a:tc>
              </a:tr>
              <a:tr h="0">
                <a:tc>
                  <a:txBody>
                    <a:bodyPr/>
                    <a:lstStyle/>
                    <a:p>
                      <a:pPr lvl="0" algn="ctr" rtl="0">
                        <a:lnSpc>
                          <a:spcPct val="115000"/>
                        </a:lnSpc>
                        <a:buNone/>
                      </a:pPr>
                      <a:r>
                        <a:rPr lang="en-US" b="1" dirty="0" smtClean="0">
                          <a:latin typeface="Calibri"/>
                          <a:cs typeface="Calibri"/>
                        </a:rPr>
                        <a:t>Emotion</a:t>
                      </a:r>
                      <a:endParaRPr lang="en-US" b="1" dirty="0">
                        <a:latin typeface="Calibri"/>
                        <a:cs typeface="Calibri"/>
                      </a:endParaRPr>
                    </a:p>
                  </a:txBody>
                  <a:tcPr marL="91425" marR="91425" marT="91425" marB="91425"/>
                </a:tc>
                <a:tc>
                  <a:txBody>
                    <a:bodyPr/>
                    <a:lstStyle/>
                    <a:p>
                      <a:pPr lvl="0" algn="ctr" rtl="0">
                        <a:lnSpc>
                          <a:spcPct val="115000"/>
                        </a:lnSpc>
                        <a:buNone/>
                      </a:pPr>
                      <a:r>
                        <a:rPr lang="en-US" b="1" dirty="0" smtClean="0">
                          <a:latin typeface="Calibri"/>
                          <a:cs typeface="Calibri"/>
                        </a:rPr>
                        <a:t>Pleasure</a:t>
                      </a:r>
                      <a:endParaRPr lang="en-US" b="1" dirty="0">
                        <a:latin typeface="Calibri"/>
                        <a:cs typeface="Calibri"/>
                      </a:endParaRPr>
                    </a:p>
                  </a:txBody>
                  <a:tcPr marL="91425" marR="91425" marT="91425" marB="91425"/>
                </a:tc>
                <a:tc>
                  <a:txBody>
                    <a:bodyPr/>
                    <a:lstStyle/>
                    <a:p>
                      <a:pPr lvl="0" algn="ctr" rtl="0">
                        <a:lnSpc>
                          <a:spcPct val="115000"/>
                        </a:lnSpc>
                        <a:buNone/>
                      </a:pPr>
                      <a:r>
                        <a:rPr lang="en-US" b="1" dirty="0">
                          <a:latin typeface="Calibri"/>
                          <a:cs typeface="Calibri"/>
                        </a:rPr>
                        <a:t>Arousal</a:t>
                      </a:r>
                    </a:p>
                  </a:txBody>
                  <a:tcPr marL="91425" marR="91425" marT="91425" marB="91425"/>
                </a:tc>
                <a:tc>
                  <a:txBody>
                    <a:bodyPr/>
                    <a:lstStyle/>
                    <a:p>
                      <a:pPr lvl="0" algn="ctr" rtl="0">
                        <a:lnSpc>
                          <a:spcPct val="115000"/>
                        </a:lnSpc>
                        <a:buNone/>
                      </a:pPr>
                      <a:r>
                        <a:rPr lang="en-US" b="1" dirty="0">
                          <a:latin typeface="Calibri"/>
                          <a:cs typeface="Calibri"/>
                        </a:rPr>
                        <a:t>Dominance</a:t>
                      </a:r>
                    </a:p>
                  </a:txBody>
                  <a:tcPr marL="91425" marR="91425" marT="91425" marB="91425"/>
                </a:tc>
                <a:tc>
                  <a:txBody>
                    <a:bodyPr/>
                    <a:lstStyle/>
                    <a:p>
                      <a:pPr lvl="0" algn="ctr" rtl="0">
                        <a:buNone/>
                      </a:pPr>
                      <a:r>
                        <a:rPr lang="en-US" b="1" dirty="0" smtClean="0">
                          <a:latin typeface="Calibri"/>
                          <a:cs typeface="Calibri"/>
                        </a:rPr>
                        <a:t>Smoothness</a:t>
                      </a:r>
                      <a:endParaRPr lang="en-US" b="1" dirty="0">
                        <a:latin typeface="Calibri"/>
                        <a:cs typeface="Calibri"/>
                      </a:endParaRPr>
                    </a:p>
                  </a:txBody>
                  <a:tcPr marL="91425" marR="91425" marT="91425" marB="91425"/>
                </a:tc>
                <a:tc>
                  <a:txBody>
                    <a:bodyPr/>
                    <a:lstStyle/>
                    <a:p>
                      <a:pPr lvl="0" algn="ctr" rtl="0">
                        <a:buNone/>
                      </a:pPr>
                      <a:r>
                        <a:rPr lang="en-US" b="1" dirty="0" smtClean="0">
                          <a:latin typeface="Calibri"/>
                          <a:cs typeface="Calibri"/>
                        </a:rPr>
                        <a:t>Aspect ratio</a:t>
                      </a:r>
                      <a:endParaRPr lang="en-US" b="1" dirty="0">
                        <a:latin typeface="Calibri"/>
                        <a:cs typeface="Calibri"/>
                      </a:endParaRPr>
                    </a:p>
                  </a:txBody>
                  <a:tcPr marL="91425" marR="91425" marT="91425" marB="91425"/>
                </a:tc>
                <a:tc>
                  <a:txBody>
                    <a:bodyPr/>
                    <a:lstStyle/>
                    <a:p>
                      <a:pPr lvl="0" algn="ctr" rtl="0">
                        <a:buNone/>
                      </a:pPr>
                      <a:r>
                        <a:rPr lang="en-US" b="1" dirty="0" smtClean="0">
                          <a:latin typeface="Calibri"/>
                          <a:cs typeface="Calibri"/>
                        </a:rPr>
                        <a:t>Direction</a:t>
                      </a:r>
                      <a:endParaRPr lang="en-US" b="1" dirty="0">
                        <a:latin typeface="Calibri"/>
                        <a:cs typeface="Calibri"/>
                      </a:endParaRPr>
                    </a:p>
                  </a:txBody>
                  <a:tcPr marL="91425" marR="91425" marT="91425" marB="91425"/>
                </a:tc>
                <a:tc>
                  <a:txBody>
                    <a:bodyPr/>
                    <a:lstStyle/>
                    <a:p>
                      <a:pPr lvl="0" algn="ctr" rtl="0">
                        <a:buNone/>
                      </a:pPr>
                      <a:r>
                        <a:rPr lang="en-US" b="1" dirty="0" smtClean="0">
                          <a:latin typeface="Calibri"/>
                          <a:cs typeface="Calibri"/>
                        </a:rPr>
                        <a:t>Animation</a:t>
                      </a:r>
                      <a:endParaRPr lang="en-US" b="1" dirty="0">
                        <a:latin typeface="Calibri"/>
                        <a:cs typeface="Calibri"/>
                      </a:endParaRPr>
                    </a:p>
                  </a:txBody>
                  <a:tcPr marL="91425" marR="91425" marT="91425" marB="91425"/>
                </a:tc>
              </a:tr>
              <a:tr h="304800">
                <a:tc>
                  <a:txBody>
                    <a:bodyPr/>
                    <a:lstStyle/>
                    <a:p>
                      <a:pPr lvl="0" algn="ctr" rtl="0">
                        <a:lnSpc>
                          <a:spcPct val="115000"/>
                        </a:lnSpc>
                        <a:buNone/>
                      </a:pPr>
                      <a:r>
                        <a:rPr lang="en-US" dirty="0" smtClean="0">
                          <a:latin typeface="Calibri"/>
                          <a:cs typeface="Calibri"/>
                        </a:rPr>
                        <a:t>Calm</a:t>
                      </a:r>
                      <a:endParaRPr lang="en-US" dirty="0">
                        <a:latin typeface="Calibri"/>
                        <a:cs typeface="Calibri"/>
                      </a:endParaRPr>
                    </a:p>
                  </a:txBody>
                  <a:tcPr marL="91425" marR="91425" marT="91425" marB="91425"/>
                </a:tc>
                <a:tc>
                  <a:txBody>
                    <a:bodyPr/>
                    <a:lstStyle/>
                    <a:p>
                      <a:pPr lvl="0" algn="ctr" rtl="0">
                        <a:lnSpc>
                          <a:spcPct val="115000"/>
                        </a:lnSpc>
                        <a:buNone/>
                      </a:pPr>
                      <a:r>
                        <a:rPr lang="en-US" dirty="0">
                          <a:latin typeface="Calibri"/>
                          <a:cs typeface="Calibri"/>
                        </a:rPr>
                        <a:t>1</a:t>
                      </a:r>
                    </a:p>
                  </a:txBody>
                  <a:tcPr marL="91425" marR="91425" marT="66675" marB="66675"/>
                </a:tc>
                <a:tc>
                  <a:txBody>
                    <a:bodyPr/>
                    <a:lstStyle/>
                    <a:p>
                      <a:pPr lvl="0" algn="ctr" rtl="0">
                        <a:lnSpc>
                          <a:spcPct val="115000"/>
                        </a:lnSpc>
                        <a:buNone/>
                      </a:pPr>
                      <a:r>
                        <a:rPr lang="en-US" dirty="0" smtClean="0">
                          <a:latin typeface="Calibri"/>
                          <a:cs typeface="Calibri"/>
                        </a:rPr>
                        <a:t>-1</a:t>
                      </a:r>
                      <a:endParaRPr lang="en-US" dirty="0">
                        <a:latin typeface="Calibri"/>
                        <a:cs typeface="Calibri"/>
                      </a:endParaRPr>
                    </a:p>
                  </a:txBody>
                  <a:tcPr marL="91425" marR="91425" marT="66675" marB="66675"/>
                </a:tc>
                <a:tc>
                  <a:txBody>
                    <a:bodyPr/>
                    <a:lstStyle/>
                    <a:p>
                      <a:pPr lvl="0" algn="ctr" rtl="0">
                        <a:lnSpc>
                          <a:spcPct val="115000"/>
                        </a:lnSpc>
                        <a:buNone/>
                      </a:pPr>
                      <a:r>
                        <a:rPr lang="en-US" dirty="0" smtClean="0">
                          <a:latin typeface="Calibri"/>
                          <a:cs typeface="Calibri"/>
                        </a:rPr>
                        <a:t>-1</a:t>
                      </a:r>
                      <a:endParaRPr lang="en-US" dirty="0">
                        <a:latin typeface="Calibri"/>
                        <a:cs typeface="Calibri"/>
                      </a:endParaRPr>
                    </a:p>
                  </a:txBody>
                  <a:tcPr marL="91425" marR="91425" marT="66675" marB="66675"/>
                </a:tc>
                <a:tc>
                  <a:txBody>
                    <a:bodyPr/>
                    <a:lstStyle/>
                    <a:p>
                      <a:pPr lvl="0" algn="ctr" rtl="0">
                        <a:lnSpc>
                          <a:spcPct val="115000"/>
                        </a:lnSpc>
                        <a:buNone/>
                      </a:pPr>
                      <a:r>
                        <a:rPr lang="en-US" dirty="0" smtClean="0">
                          <a:latin typeface="Calibri"/>
                          <a:cs typeface="Calibri"/>
                        </a:rPr>
                        <a:t>Smooth rounded</a:t>
                      </a:r>
                      <a:endParaRPr lang="en-US" dirty="0">
                        <a:latin typeface="Calibri"/>
                        <a:cs typeface="Calibri"/>
                      </a:endParaRPr>
                    </a:p>
                  </a:txBody>
                  <a:tcPr marL="91425" marR="91425" marT="91425" marB="91425"/>
                </a:tc>
                <a:tc>
                  <a:txBody>
                    <a:bodyPr/>
                    <a:lstStyle/>
                    <a:p>
                      <a:pPr lvl="0" algn="ctr" rtl="0">
                        <a:lnSpc>
                          <a:spcPct val="115000"/>
                        </a:lnSpc>
                        <a:buNone/>
                      </a:pPr>
                      <a:r>
                        <a:rPr lang="en-US" dirty="0" smtClean="0">
                          <a:latin typeface="Calibri"/>
                          <a:cs typeface="Calibri"/>
                        </a:rPr>
                        <a:t>Flat</a:t>
                      </a:r>
                    </a:p>
                    <a:p>
                      <a:pPr lvl="0" algn="ctr" rtl="0">
                        <a:lnSpc>
                          <a:spcPct val="115000"/>
                        </a:lnSpc>
                        <a:buNone/>
                      </a:pPr>
                      <a:r>
                        <a:rPr lang="en-US" dirty="0" smtClean="0">
                          <a:latin typeface="Calibri"/>
                          <a:cs typeface="Calibri"/>
                        </a:rPr>
                        <a:t>(High</a:t>
                      </a:r>
                      <a:r>
                        <a:rPr lang="en-US" baseline="0" dirty="0" smtClean="0">
                          <a:latin typeface="Calibri"/>
                          <a:cs typeface="Calibri"/>
                        </a:rPr>
                        <a:t> AR)</a:t>
                      </a:r>
                      <a:endParaRPr lang="en-US" dirty="0">
                        <a:latin typeface="Calibri"/>
                        <a:cs typeface="Calibri"/>
                      </a:endParaRPr>
                    </a:p>
                  </a:txBody>
                  <a:tcPr marL="91425" marR="91425" marT="91425" marB="91425"/>
                </a:tc>
                <a:tc>
                  <a:txBody>
                    <a:bodyPr/>
                    <a:lstStyle/>
                    <a:p>
                      <a:pPr lvl="0" algn="ctr" rtl="0">
                        <a:lnSpc>
                          <a:spcPct val="115000"/>
                        </a:lnSpc>
                        <a:buNone/>
                      </a:pPr>
                      <a:r>
                        <a:rPr lang="en-US" dirty="0" smtClean="0">
                          <a:latin typeface="Calibri"/>
                          <a:cs typeface="Calibri"/>
                        </a:rPr>
                        <a:t>Forwards</a:t>
                      </a:r>
                      <a:endParaRPr lang="en-US" dirty="0">
                        <a:latin typeface="Calibri"/>
                        <a:cs typeface="Calibri"/>
                      </a:endParaRPr>
                    </a:p>
                  </a:txBody>
                  <a:tcPr marL="91425" marR="91425" marT="91425" marB="91425"/>
                </a:tc>
                <a:tc>
                  <a:txBody>
                    <a:bodyPr/>
                    <a:lstStyle/>
                    <a:p>
                      <a:pPr lvl="0" algn="ctr" rtl="0">
                        <a:lnSpc>
                          <a:spcPct val="115000"/>
                        </a:lnSpc>
                        <a:buNone/>
                      </a:pPr>
                      <a:r>
                        <a:rPr lang="en-US" dirty="0" smtClean="0">
                          <a:latin typeface="Calibri"/>
                          <a:cs typeface="Calibri"/>
                        </a:rPr>
                        <a:t>Slow to fast</a:t>
                      </a:r>
                      <a:endParaRPr lang="en-US" dirty="0">
                        <a:latin typeface="Calibri"/>
                        <a:cs typeface="Calibri"/>
                      </a:endParaRPr>
                    </a:p>
                  </a:txBody>
                  <a:tcPr marL="91425" marR="91425" marT="91425" marB="91425"/>
                </a:tc>
              </a:tr>
              <a:tr h="304800">
                <a:tc>
                  <a:txBody>
                    <a:bodyPr/>
                    <a:lstStyle/>
                    <a:p>
                      <a:pPr lvl="0" algn="ctr" rtl="0">
                        <a:lnSpc>
                          <a:spcPct val="115000"/>
                        </a:lnSpc>
                        <a:buNone/>
                      </a:pPr>
                      <a:r>
                        <a:rPr lang="en-US" dirty="0" smtClean="0">
                          <a:latin typeface="Calibri"/>
                          <a:cs typeface="Calibri"/>
                        </a:rPr>
                        <a:t>Happy</a:t>
                      </a:r>
                      <a:endParaRPr lang="en-US" dirty="0">
                        <a:latin typeface="Calibri"/>
                        <a:cs typeface="Calibri"/>
                      </a:endParaRPr>
                    </a:p>
                  </a:txBody>
                  <a:tcPr marL="91425" marR="91425" marT="91425" marB="91425"/>
                </a:tc>
                <a:tc>
                  <a:txBody>
                    <a:bodyPr/>
                    <a:lstStyle/>
                    <a:p>
                      <a:pPr lvl="0" algn="ctr" rtl="0">
                        <a:lnSpc>
                          <a:spcPct val="115000"/>
                        </a:lnSpc>
                        <a:buNone/>
                      </a:pPr>
                      <a:r>
                        <a:rPr lang="en-US">
                          <a:latin typeface="Calibri"/>
                          <a:cs typeface="Calibri"/>
                        </a:rPr>
                        <a:t>1</a:t>
                      </a:r>
                    </a:p>
                  </a:txBody>
                  <a:tcPr marL="91425" marR="91425" marT="66675" marB="66675"/>
                </a:tc>
                <a:tc>
                  <a:txBody>
                    <a:bodyPr/>
                    <a:lstStyle/>
                    <a:p>
                      <a:pPr lvl="0" algn="ctr" rtl="0">
                        <a:lnSpc>
                          <a:spcPct val="115000"/>
                        </a:lnSpc>
                        <a:buNone/>
                      </a:pPr>
                      <a:r>
                        <a:rPr lang="en-US" dirty="0">
                          <a:latin typeface="Calibri"/>
                          <a:cs typeface="Calibri"/>
                        </a:rPr>
                        <a:t>-1</a:t>
                      </a:r>
                    </a:p>
                  </a:txBody>
                  <a:tcPr marL="91425" marR="91425" marT="66675" marB="66675"/>
                </a:tc>
                <a:tc>
                  <a:txBody>
                    <a:bodyPr/>
                    <a:lstStyle/>
                    <a:p>
                      <a:pPr lvl="0" algn="ctr" rtl="0">
                        <a:lnSpc>
                          <a:spcPct val="115000"/>
                        </a:lnSpc>
                        <a:buNone/>
                      </a:pPr>
                      <a:r>
                        <a:rPr lang="en-US">
                          <a:latin typeface="Calibri"/>
                          <a:cs typeface="Calibri"/>
                        </a:rPr>
                        <a:t>-1</a:t>
                      </a:r>
                    </a:p>
                  </a:txBody>
                  <a:tcPr marL="91425" marR="91425" marT="66675" marB="66675"/>
                </a:tc>
                <a:tc>
                  <a:txBody>
                    <a:bodyPr/>
                    <a:lstStyle/>
                    <a:p>
                      <a:pPr lvl="0" algn="ctr" rtl="0">
                        <a:lnSpc>
                          <a:spcPct val="115000"/>
                        </a:lnSpc>
                        <a:buNone/>
                      </a:pPr>
                      <a:r>
                        <a:rPr lang="en-US" dirty="0" smtClean="0">
                          <a:latin typeface="Calibri"/>
                          <a:cs typeface="Calibri"/>
                        </a:rPr>
                        <a:t>Rounded</a:t>
                      </a:r>
                      <a:endParaRPr lang="en-US" dirty="0">
                        <a:latin typeface="Calibri"/>
                        <a:cs typeface="Calibri"/>
                      </a:endParaRPr>
                    </a:p>
                  </a:txBody>
                  <a:tcPr marL="91425" marR="91425" marT="91425" marB="91425"/>
                </a:tc>
                <a:tc>
                  <a:txBody>
                    <a:bodyPr/>
                    <a:lstStyle/>
                    <a:p>
                      <a:pPr lvl="0" algn="ctr" rtl="0">
                        <a:lnSpc>
                          <a:spcPct val="115000"/>
                        </a:lnSpc>
                        <a:buNone/>
                      </a:pPr>
                      <a:r>
                        <a:rPr lang="en-US" dirty="0" smtClean="0">
                          <a:latin typeface="Calibri"/>
                          <a:cs typeface="Calibri"/>
                        </a:rPr>
                        <a:t>Tall</a:t>
                      </a:r>
                    </a:p>
                    <a:p>
                      <a:pPr lvl="0" algn="ctr" rtl="0">
                        <a:lnSpc>
                          <a:spcPct val="115000"/>
                        </a:lnSpc>
                        <a:buNone/>
                      </a:pPr>
                      <a:r>
                        <a:rPr lang="en-US" dirty="0" smtClean="0">
                          <a:latin typeface="Calibri"/>
                          <a:cs typeface="Calibri"/>
                        </a:rPr>
                        <a:t>(Low</a:t>
                      </a:r>
                      <a:r>
                        <a:rPr lang="en-US" baseline="0" dirty="0" smtClean="0">
                          <a:latin typeface="Calibri"/>
                          <a:cs typeface="Calibri"/>
                        </a:rPr>
                        <a:t> AR)</a:t>
                      </a:r>
                      <a:endParaRPr lang="en-US" dirty="0" smtClean="0">
                        <a:latin typeface="Calibri"/>
                        <a:cs typeface="Calibri"/>
                      </a:endParaRPr>
                    </a:p>
                  </a:txBody>
                  <a:tcPr marL="91425" marR="91425" marT="91425" marB="91425"/>
                </a:tc>
                <a:tc>
                  <a:txBody>
                    <a:bodyPr/>
                    <a:lstStyle/>
                    <a:p>
                      <a:pPr lvl="0" algn="ctr" rtl="0">
                        <a:lnSpc>
                          <a:spcPct val="115000"/>
                        </a:lnSpc>
                        <a:buNone/>
                      </a:pPr>
                      <a:r>
                        <a:rPr lang="en-US" dirty="0" smtClean="0">
                          <a:latin typeface="Calibri"/>
                          <a:cs typeface="Calibri"/>
                        </a:rPr>
                        <a:t>Forwards</a:t>
                      </a:r>
                      <a:endParaRPr lang="en-US" dirty="0">
                        <a:latin typeface="Calibri"/>
                        <a:cs typeface="Calibri"/>
                      </a:endParaRPr>
                    </a:p>
                  </a:txBody>
                  <a:tcPr marL="91425" marR="91425" marT="91425" marB="91425"/>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dirty="0" smtClean="0">
                          <a:latin typeface="Calibri"/>
                          <a:cs typeface="Calibri"/>
                        </a:rPr>
                        <a:t>Fast</a:t>
                      </a:r>
                      <a:r>
                        <a:rPr lang="en-US" baseline="0" dirty="0" smtClean="0">
                          <a:latin typeface="Calibri"/>
                          <a:cs typeface="Calibri"/>
                        </a:rPr>
                        <a:t> </a:t>
                      </a:r>
                      <a:r>
                        <a:rPr lang="en-US" dirty="0" smtClean="0">
                          <a:latin typeface="Calibri"/>
                          <a:cs typeface="Calibri"/>
                        </a:rPr>
                        <a:t>to slow</a:t>
                      </a:r>
                    </a:p>
                    <a:p>
                      <a:pPr lvl="0" algn="ctr" rtl="0">
                        <a:lnSpc>
                          <a:spcPct val="115000"/>
                        </a:lnSpc>
                        <a:buNone/>
                      </a:pPr>
                      <a:endParaRPr lang="en-US" dirty="0">
                        <a:latin typeface="Calibri"/>
                        <a:cs typeface="Calibri"/>
                      </a:endParaRPr>
                    </a:p>
                  </a:txBody>
                  <a:tcPr marL="91425" marR="91425" marT="91425" marB="91425"/>
                </a:tc>
              </a:tr>
              <a:tr h="304800">
                <a:tc>
                  <a:txBody>
                    <a:bodyPr/>
                    <a:lstStyle/>
                    <a:p>
                      <a:pPr lvl="0" algn="ctr" rtl="0">
                        <a:lnSpc>
                          <a:spcPct val="115000"/>
                        </a:lnSpc>
                        <a:buNone/>
                      </a:pPr>
                      <a:r>
                        <a:rPr lang="en-US" dirty="0" smtClean="0">
                          <a:latin typeface="Calibri"/>
                          <a:cs typeface="Calibri"/>
                        </a:rPr>
                        <a:t>Angry</a:t>
                      </a:r>
                      <a:endParaRPr lang="en-US" dirty="0">
                        <a:latin typeface="Calibri"/>
                        <a:cs typeface="Calibri"/>
                      </a:endParaRPr>
                    </a:p>
                  </a:txBody>
                  <a:tcPr marL="91425" marR="91425" marT="91425" marB="91425"/>
                </a:tc>
                <a:tc>
                  <a:txBody>
                    <a:bodyPr/>
                    <a:lstStyle/>
                    <a:p>
                      <a:pPr lvl="0" algn="ctr" rtl="0">
                        <a:lnSpc>
                          <a:spcPct val="115000"/>
                        </a:lnSpc>
                        <a:buNone/>
                      </a:pPr>
                      <a:r>
                        <a:rPr lang="en-US" dirty="0">
                          <a:latin typeface="Calibri"/>
                          <a:cs typeface="Calibri"/>
                        </a:rPr>
                        <a:t>1</a:t>
                      </a:r>
                    </a:p>
                  </a:txBody>
                  <a:tcPr marL="91425" marR="91425" marT="66675" marB="66675"/>
                </a:tc>
                <a:tc>
                  <a:txBody>
                    <a:bodyPr/>
                    <a:lstStyle/>
                    <a:p>
                      <a:pPr lvl="0" algn="ctr" rtl="0">
                        <a:lnSpc>
                          <a:spcPct val="115000"/>
                        </a:lnSpc>
                        <a:buNone/>
                      </a:pPr>
                      <a:r>
                        <a:rPr lang="en-US" dirty="0">
                          <a:latin typeface="Calibri"/>
                          <a:cs typeface="Calibri"/>
                        </a:rPr>
                        <a:t>1</a:t>
                      </a:r>
                    </a:p>
                  </a:txBody>
                  <a:tcPr marL="91425" marR="91425" marT="66675" marB="66675"/>
                </a:tc>
                <a:tc>
                  <a:txBody>
                    <a:bodyPr/>
                    <a:lstStyle/>
                    <a:p>
                      <a:pPr lvl="0" algn="ctr" rtl="0">
                        <a:lnSpc>
                          <a:spcPct val="115000"/>
                        </a:lnSpc>
                        <a:buNone/>
                      </a:pPr>
                      <a:r>
                        <a:rPr lang="en-US">
                          <a:latin typeface="Calibri"/>
                          <a:cs typeface="Calibri"/>
                        </a:rPr>
                        <a:t>1</a:t>
                      </a:r>
                    </a:p>
                  </a:txBody>
                  <a:tcPr marL="91425" marR="91425" marT="66675" marB="66675"/>
                </a:tc>
                <a:tc>
                  <a:txBody>
                    <a:bodyPr/>
                    <a:lstStyle/>
                    <a:p>
                      <a:pPr lvl="0" algn="ctr" rtl="0">
                        <a:lnSpc>
                          <a:spcPct val="115000"/>
                        </a:lnSpc>
                        <a:buNone/>
                      </a:pPr>
                      <a:r>
                        <a:rPr lang="en-US" dirty="0" smtClean="0">
                          <a:latin typeface="Calibri"/>
                          <a:cs typeface="Calibri"/>
                        </a:rPr>
                        <a:t>Angular</a:t>
                      </a:r>
                      <a:endParaRPr lang="en-US" dirty="0">
                        <a:latin typeface="Calibri"/>
                        <a:cs typeface="Calibri"/>
                      </a:endParaRPr>
                    </a:p>
                  </a:txBody>
                  <a:tcPr marL="91425" marR="91425" marT="91425" marB="91425"/>
                </a:tc>
                <a:tc>
                  <a:txBody>
                    <a:bodyPr/>
                    <a:lstStyle/>
                    <a:p>
                      <a:pPr lvl="0" algn="ctr" rtl="0">
                        <a:lnSpc>
                          <a:spcPct val="115000"/>
                        </a:lnSpc>
                        <a:buNone/>
                      </a:pPr>
                      <a:r>
                        <a:rPr lang="en-US" dirty="0" smtClean="0">
                          <a:latin typeface="Calibri"/>
                          <a:cs typeface="Calibri"/>
                        </a:rPr>
                        <a:t>Tall</a:t>
                      </a:r>
                    </a:p>
                    <a:p>
                      <a:pPr lvl="0" algn="ctr" rtl="0">
                        <a:lnSpc>
                          <a:spcPct val="115000"/>
                        </a:lnSpc>
                        <a:buNone/>
                      </a:pPr>
                      <a:r>
                        <a:rPr lang="en-US" dirty="0" smtClean="0">
                          <a:latin typeface="Calibri"/>
                          <a:cs typeface="Calibri"/>
                        </a:rPr>
                        <a:t>(Low</a:t>
                      </a:r>
                      <a:r>
                        <a:rPr lang="en-US" baseline="0" dirty="0" smtClean="0">
                          <a:latin typeface="Calibri"/>
                          <a:cs typeface="Calibri"/>
                        </a:rPr>
                        <a:t> AR)</a:t>
                      </a:r>
                      <a:endParaRPr lang="en-US" dirty="0">
                        <a:latin typeface="Calibri"/>
                        <a:cs typeface="Calibri"/>
                      </a:endParaRPr>
                    </a:p>
                  </a:txBody>
                  <a:tcPr marL="91425" marR="91425" marT="91425" marB="91425"/>
                </a:tc>
                <a:tc>
                  <a:txBody>
                    <a:bodyPr/>
                    <a:lstStyle/>
                    <a:p>
                      <a:pPr lvl="0" algn="ctr" rtl="0">
                        <a:lnSpc>
                          <a:spcPct val="115000"/>
                        </a:lnSpc>
                        <a:buNone/>
                      </a:pPr>
                      <a:r>
                        <a:rPr lang="en-US" dirty="0" smtClean="0">
                          <a:latin typeface="Calibri"/>
                          <a:cs typeface="Calibri"/>
                        </a:rPr>
                        <a:t>Forwards</a:t>
                      </a:r>
                    </a:p>
                  </a:txBody>
                  <a:tcPr marL="91425" marR="91425" marT="91425" marB="91425"/>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dirty="0" smtClean="0">
                          <a:latin typeface="Calibri"/>
                          <a:cs typeface="Calibri"/>
                        </a:rPr>
                        <a:t>Slow to fast</a:t>
                      </a:r>
                    </a:p>
                    <a:p>
                      <a:pPr lvl="0" algn="ctr" rtl="0">
                        <a:lnSpc>
                          <a:spcPct val="115000"/>
                        </a:lnSpc>
                        <a:buNone/>
                      </a:pPr>
                      <a:endParaRPr lang="en-US" dirty="0">
                        <a:latin typeface="Calibri"/>
                        <a:cs typeface="Calibri"/>
                      </a:endParaRPr>
                    </a:p>
                  </a:txBody>
                  <a:tcPr marL="91425" marR="91425" marT="91425" marB="91425"/>
                </a:tc>
              </a:tr>
              <a:tr h="304800">
                <a:tc>
                  <a:txBody>
                    <a:bodyPr/>
                    <a:lstStyle/>
                    <a:p>
                      <a:pPr lvl="0" algn="ctr" rtl="0">
                        <a:lnSpc>
                          <a:spcPct val="115000"/>
                        </a:lnSpc>
                        <a:buNone/>
                      </a:pPr>
                      <a:r>
                        <a:rPr lang="en-US" dirty="0" smtClean="0">
                          <a:latin typeface="Calibri"/>
                          <a:cs typeface="Calibri"/>
                        </a:rPr>
                        <a:t>Sad</a:t>
                      </a:r>
                      <a:endParaRPr lang="en-US" dirty="0">
                        <a:latin typeface="Calibri"/>
                        <a:cs typeface="Calibri"/>
                      </a:endParaRPr>
                    </a:p>
                  </a:txBody>
                  <a:tcPr marL="91425" marR="91425" marT="91425" marB="91425"/>
                </a:tc>
                <a:tc>
                  <a:txBody>
                    <a:bodyPr/>
                    <a:lstStyle/>
                    <a:p>
                      <a:pPr lvl="0" algn="ctr" rtl="0">
                        <a:lnSpc>
                          <a:spcPct val="115000"/>
                        </a:lnSpc>
                        <a:buNone/>
                      </a:pPr>
                      <a:r>
                        <a:rPr lang="en-US">
                          <a:latin typeface="Calibri"/>
                          <a:cs typeface="Calibri"/>
                        </a:rPr>
                        <a:t>-1</a:t>
                      </a:r>
                    </a:p>
                  </a:txBody>
                  <a:tcPr marL="91425" marR="91425" marT="66675" marB="66675"/>
                </a:tc>
                <a:tc>
                  <a:txBody>
                    <a:bodyPr/>
                    <a:lstStyle/>
                    <a:p>
                      <a:pPr lvl="0" algn="ctr" rtl="0">
                        <a:lnSpc>
                          <a:spcPct val="115000"/>
                        </a:lnSpc>
                        <a:buNone/>
                      </a:pPr>
                      <a:r>
                        <a:rPr lang="en-US" dirty="0">
                          <a:latin typeface="Calibri"/>
                          <a:cs typeface="Calibri"/>
                        </a:rPr>
                        <a:t>1</a:t>
                      </a:r>
                    </a:p>
                  </a:txBody>
                  <a:tcPr marL="91425" marR="91425" marT="66675" marB="66675"/>
                </a:tc>
                <a:tc>
                  <a:txBody>
                    <a:bodyPr/>
                    <a:lstStyle/>
                    <a:p>
                      <a:pPr lvl="0" algn="ctr" rtl="0">
                        <a:lnSpc>
                          <a:spcPct val="115000"/>
                        </a:lnSpc>
                        <a:buNone/>
                      </a:pPr>
                      <a:r>
                        <a:rPr lang="en-US" dirty="0">
                          <a:latin typeface="Calibri"/>
                          <a:cs typeface="Calibri"/>
                        </a:rPr>
                        <a:t>1</a:t>
                      </a:r>
                    </a:p>
                  </a:txBody>
                  <a:tcPr marL="91425" marR="91425" marT="66675" marB="66675"/>
                </a:tc>
                <a:tc>
                  <a:txBody>
                    <a:bodyPr/>
                    <a:lstStyle/>
                    <a:p>
                      <a:pPr lvl="0" algn="ctr" rtl="0">
                        <a:lnSpc>
                          <a:spcPct val="115000"/>
                        </a:lnSpc>
                        <a:buNone/>
                      </a:pPr>
                      <a:r>
                        <a:rPr lang="en-US" dirty="0" smtClean="0">
                          <a:latin typeface="Calibri"/>
                          <a:cs typeface="Calibri"/>
                        </a:rPr>
                        <a:t>Rounded</a:t>
                      </a:r>
                      <a:endParaRPr lang="en-US" dirty="0">
                        <a:latin typeface="Calibri"/>
                        <a:cs typeface="Calibri"/>
                      </a:endParaRPr>
                    </a:p>
                  </a:txBody>
                  <a:tcPr marL="91425" marR="91425" marT="91425" marB="91425"/>
                </a:tc>
                <a:tc>
                  <a:txBody>
                    <a:bodyPr/>
                    <a:lstStyle/>
                    <a:p>
                      <a:pPr lvl="0" algn="ctr" rtl="0">
                        <a:lnSpc>
                          <a:spcPct val="115000"/>
                        </a:lnSpc>
                        <a:buNone/>
                      </a:pPr>
                      <a:r>
                        <a:rPr lang="en-US" dirty="0" smtClean="0">
                          <a:latin typeface="Calibri"/>
                          <a:cs typeface="Calibri"/>
                        </a:rPr>
                        <a:t>Flat</a:t>
                      </a:r>
                    </a:p>
                    <a:p>
                      <a:pPr lvl="0" algn="ctr" rtl="0">
                        <a:lnSpc>
                          <a:spcPct val="115000"/>
                        </a:lnSpc>
                        <a:buNone/>
                      </a:pPr>
                      <a:r>
                        <a:rPr lang="en-US" dirty="0" smtClean="0">
                          <a:latin typeface="Calibri"/>
                          <a:cs typeface="Calibri"/>
                        </a:rPr>
                        <a:t>(High</a:t>
                      </a:r>
                      <a:r>
                        <a:rPr lang="en-US" baseline="0" dirty="0" smtClean="0">
                          <a:latin typeface="Calibri"/>
                          <a:cs typeface="Calibri"/>
                        </a:rPr>
                        <a:t> AR)</a:t>
                      </a:r>
                      <a:endParaRPr lang="en-US" dirty="0" smtClean="0">
                        <a:latin typeface="Calibri"/>
                        <a:cs typeface="Calibri"/>
                      </a:endParaRPr>
                    </a:p>
                  </a:txBody>
                  <a:tcPr marL="91425" marR="91425" marT="91425" marB="91425"/>
                </a:tc>
                <a:tc>
                  <a:txBody>
                    <a:bodyPr/>
                    <a:lstStyle/>
                    <a:p>
                      <a:pPr lvl="0" algn="ctr" rtl="0">
                        <a:lnSpc>
                          <a:spcPct val="115000"/>
                        </a:lnSpc>
                        <a:buNone/>
                      </a:pPr>
                      <a:r>
                        <a:rPr lang="en-US" dirty="0" smtClean="0">
                          <a:latin typeface="Calibri"/>
                          <a:cs typeface="Calibri"/>
                        </a:rPr>
                        <a:t>Backwards</a:t>
                      </a:r>
                      <a:endParaRPr lang="en-US" dirty="0">
                        <a:latin typeface="Calibri"/>
                        <a:cs typeface="Calibri"/>
                      </a:endParaRPr>
                    </a:p>
                  </a:txBody>
                  <a:tcPr marL="91425" marR="91425" marT="91425" marB="91425"/>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dirty="0" smtClean="0">
                          <a:latin typeface="Calibri"/>
                          <a:cs typeface="Calibri"/>
                        </a:rPr>
                        <a:t>Slow to fast</a:t>
                      </a:r>
                    </a:p>
                  </a:txBody>
                  <a:tcPr marL="91425" marR="91425" marT="91425" marB="91425"/>
                </a:tc>
              </a:tr>
              <a:tr h="304800">
                <a:tc>
                  <a:txBody>
                    <a:bodyPr/>
                    <a:lstStyle/>
                    <a:p>
                      <a:pPr lvl="0" algn="ctr" rtl="0">
                        <a:lnSpc>
                          <a:spcPct val="115000"/>
                        </a:lnSpc>
                        <a:buNone/>
                      </a:pPr>
                      <a:r>
                        <a:rPr lang="en-US" dirty="0" smtClean="0">
                          <a:latin typeface="Calibri"/>
                          <a:cs typeface="Calibri"/>
                        </a:rPr>
                        <a:t>Sleepy</a:t>
                      </a:r>
                      <a:endParaRPr lang="en-US" dirty="0">
                        <a:latin typeface="Calibri"/>
                        <a:cs typeface="Calibri"/>
                      </a:endParaRPr>
                    </a:p>
                  </a:txBody>
                  <a:tcPr marL="91425" marR="91425" marT="91425" marB="91425"/>
                </a:tc>
                <a:tc>
                  <a:txBody>
                    <a:bodyPr/>
                    <a:lstStyle/>
                    <a:p>
                      <a:pPr lvl="0" algn="ctr" rtl="0">
                        <a:lnSpc>
                          <a:spcPct val="115000"/>
                        </a:lnSpc>
                        <a:buNone/>
                      </a:pPr>
                      <a:r>
                        <a:rPr lang="en-US">
                          <a:latin typeface="Calibri"/>
                          <a:cs typeface="Calibri"/>
                        </a:rPr>
                        <a:t>-1</a:t>
                      </a:r>
                    </a:p>
                  </a:txBody>
                  <a:tcPr marL="91425" marR="91425" marT="66675" marB="66675"/>
                </a:tc>
                <a:tc>
                  <a:txBody>
                    <a:bodyPr/>
                    <a:lstStyle/>
                    <a:p>
                      <a:pPr lvl="0" algn="ctr" rtl="0">
                        <a:lnSpc>
                          <a:spcPct val="115000"/>
                        </a:lnSpc>
                        <a:buNone/>
                      </a:pPr>
                      <a:r>
                        <a:rPr lang="en-US" dirty="0">
                          <a:latin typeface="Calibri"/>
                          <a:cs typeface="Calibri"/>
                        </a:rPr>
                        <a:t>-1</a:t>
                      </a:r>
                    </a:p>
                  </a:txBody>
                  <a:tcPr marL="91425" marR="91425" marT="66675" marB="66675"/>
                </a:tc>
                <a:tc>
                  <a:txBody>
                    <a:bodyPr/>
                    <a:lstStyle/>
                    <a:p>
                      <a:pPr lvl="0" algn="ctr" rtl="0">
                        <a:lnSpc>
                          <a:spcPct val="115000"/>
                        </a:lnSpc>
                        <a:buNone/>
                      </a:pPr>
                      <a:r>
                        <a:rPr lang="en-US" dirty="0">
                          <a:latin typeface="Calibri"/>
                          <a:cs typeface="Calibri"/>
                        </a:rPr>
                        <a:t>-1</a:t>
                      </a:r>
                    </a:p>
                  </a:txBody>
                  <a:tcPr marL="91425" marR="91425" marT="66675" marB="66675"/>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dirty="0" smtClean="0">
                          <a:latin typeface="Calibri"/>
                          <a:cs typeface="Calibri"/>
                        </a:rPr>
                        <a:t>Smooth rounded</a:t>
                      </a:r>
                    </a:p>
                  </a:txBody>
                  <a:tcPr marL="91425" marR="91425" marT="91425" marB="91425"/>
                </a:tc>
                <a:tc>
                  <a:txBody>
                    <a:bodyPr/>
                    <a:lstStyle/>
                    <a:p>
                      <a:pPr lvl="0" algn="ctr" rtl="0">
                        <a:lnSpc>
                          <a:spcPct val="115000"/>
                        </a:lnSpc>
                        <a:buNone/>
                      </a:pPr>
                      <a:r>
                        <a:rPr lang="en-US" dirty="0" smtClean="0">
                          <a:latin typeface="Calibri"/>
                          <a:cs typeface="Calibri"/>
                        </a:rPr>
                        <a:t>Flat</a:t>
                      </a:r>
                    </a:p>
                    <a:p>
                      <a:pPr lvl="0" algn="ctr" rtl="0">
                        <a:lnSpc>
                          <a:spcPct val="115000"/>
                        </a:lnSpc>
                        <a:buNone/>
                      </a:pPr>
                      <a:r>
                        <a:rPr lang="en-US" dirty="0" smtClean="0">
                          <a:latin typeface="Calibri"/>
                          <a:cs typeface="Calibri"/>
                        </a:rPr>
                        <a:t>(High</a:t>
                      </a:r>
                      <a:r>
                        <a:rPr lang="en-US" baseline="0" dirty="0" smtClean="0">
                          <a:latin typeface="Calibri"/>
                          <a:cs typeface="Calibri"/>
                        </a:rPr>
                        <a:t> AR)</a:t>
                      </a:r>
                      <a:endParaRPr lang="en-US" dirty="0" smtClean="0">
                        <a:latin typeface="Calibri"/>
                        <a:cs typeface="Calibri"/>
                      </a:endParaRPr>
                    </a:p>
                  </a:txBody>
                  <a:tcPr marL="91425" marR="91425" marT="91425" marB="91425"/>
                </a:tc>
                <a:tc>
                  <a:txBody>
                    <a:bodyPr/>
                    <a:lstStyle/>
                    <a:p>
                      <a:pPr lvl="0" algn="ctr" rtl="0">
                        <a:lnSpc>
                          <a:spcPct val="115000"/>
                        </a:lnSpc>
                        <a:buNone/>
                      </a:pPr>
                      <a:r>
                        <a:rPr lang="en-US" dirty="0" smtClean="0">
                          <a:latin typeface="Calibri"/>
                          <a:cs typeface="Calibri"/>
                        </a:rPr>
                        <a:t>Backwards</a:t>
                      </a:r>
                      <a:endParaRPr lang="en-US" dirty="0">
                        <a:latin typeface="Calibri"/>
                        <a:cs typeface="Calibri"/>
                      </a:endParaRPr>
                    </a:p>
                  </a:txBody>
                  <a:tcPr marL="91425" marR="91425" marT="91425" marB="91425"/>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dirty="0" smtClean="0">
                          <a:latin typeface="Calibri"/>
                          <a:cs typeface="Calibri"/>
                        </a:rPr>
                        <a:t>Fast</a:t>
                      </a:r>
                      <a:r>
                        <a:rPr lang="en-US" baseline="0" dirty="0" smtClean="0">
                          <a:latin typeface="Calibri"/>
                          <a:cs typeface="Calibri"/>
                        </a:rPr>
                        <a:t> </a:t>
                      </a:r>
                      <a:r>
                        <a:rPr lang="en-US" dirty="0" smtClean="0">
                          <a:latin typeface="Calibri"/>
                          <a:cs typeface="Calibri"/>
                        </a:rPr>
                        <a:t>to slow</a:t>
                      </a:r>
                    </a:p>
                    <a:p>
                      <a:pPr lvl="0" algn="ctr" rtl="0">
                        <a:lnSpc>
                          <a:spcPct val="115000"/>
                        </a:lnSpc>
                        <a:buNone/>
                      </a:pPr>
                      <a:endParaRPr lang="en-US" dirty="0">
                        <a:latin typeface="Calibri"/>
                        <a:cs typeface="Calibri"/>
                      </a:endParaRPr>
                    </a:p>
                  </a:txBody>
                  <a:tcPr marL="91425" marR="91425" marT="91425" marB="91425"/>
                </a:tc>
              </a:tr>
            </a:tbl>
          </a:graphicData>
        </a:graphic>
      </p:graphicFrame>
      <p:sp>
        <p:nvSpPr>
          <p:cNvPr id="4" name="Shape 129"/>
          <p:cNvSpPr txBox="1">
            <a:spLocks noGrp="1"/>
          </p:cNvSpPr>
          <p:nvPr>
            <p:ph type="body" idx="1"/>
          </p:nvPr>
        </p:nvSpPr>
        <p:spPr>
          <a:xfrm>
            <a:off x="362450" y="1017488"/>
            <a:ext cx="8229600" cy="4295394"/>
          </a:xfrm>
          <a:prstGeom prst="rect">
            <a:avLst/>
          </a:prstGeom>
          <a:noFill/>
        </p:spPr>
        <p:txBody>
          <a:bodyPr lIns="91425" tIns="91425" rIns="91425" bIns="91425" anchor="t" anchorCtr="0">
            <a:noAutofit/>
          </a:bodyPr>
          <a:lstStyle/>
          <a:p>
            <a:pPr marL="6350" indent="0">
              <a:buNone/>
            </a:pPr>
            <a:r>
              <a:rPr lang="en-US" sz="1400" dirty="0" smtClean="0"/>
              <a:t>Our hypothesis for the PAD values and related shape features for each of the 5 emotive shapes we included in our experiment are shown below:</a:t>
            </a:r>
            <a:endParaRPr lang="en-US" sz="1400" dirty="0"/>
          </a:p>
        </p:txBody>
      </p:sp>
    </p:spTree>
    <p:extLst>
      <p:ext uri="{BB962C8B-B14F-4D97-AF65-F5344CB8AC3E}">
        <p14:creationId xmlns:p14="http://schemas.microsoft.com/office/powerpoint/2010/main" val="42833588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28" name="Shape 129"/>
          <p:cNvSpPr txBox="1">
            <a:spLocks/>
          </p:cNvSpPr>
          <p:nvPr/>
        </p:nvSpPr>
        <p:spPr>
          <a:xfrm>
            <a:off x="380214" y="959237"/>
            <a:ext cx="8405210" cy="4295394"/>
          </a:xfrm>
          <a:prstGeom prst="rect">
            <a:avLst/>
          </a:prstGeom>
          <a:noFill/>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L="742950" marR="0" indent="4572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L="1143000" marR="0" indent="9144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L="1600200" marR="0" indent="13716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marL="6350" indent="0"/>
            <a:r>
              <a:rPr lang="en-US" sz="1400" dirty="0" smtClean="0">
                <a:latin typeface="Calibri"/>
                <a:cs typeface="Calibri"/>
              </a:rPr>
              <a:t>Below are the 5 emotive speech bubbles we created as stimuli for our experiment. </a:t>
            </a:r>
            <a:br>
              <a:rPr lang="en-US" sz="1400" dirty="0" smtClean="0">
                <a:latin typeface="Calibri"/>
                <a:cs typeface="Calibri"/>
              </a:rPr>
            </a:br>
            <a:r>
              <a:rPr lang="en-US" sz="1400" dirty="0" smtClean="0">
                <a:latin typeface="Calibri"/>
                <a:cs typeface="Calibri"/>
              </a:rPr>
              <a:t>We attached the speech bubble to an illustration of a rock conversing with another rock to lend the context of a dialogue between two objects without implicit emotional content.</a:t>
            </a:r>
            <a:endParaRPr lang="en-US" sz="1400" dirty="0">
              <a:latin typeface="Calibri"/>
              <a:cs typeface="Calibri"/>
            </a:endParaRPr>
          </a:p>
        </p:txBody>
      </p:sp>
      <p:grpSp>
        <p:nvGrpSpPr>
          <p:cNvPr id="11" name="Group 10"/>
          <p:cNvGrpSpPr/>
          <p:nvPr/>
        </p:nvGrpSpPr>
        <p:grpSpPr>
          <a:xfrm>
            <a:off x="6122599" y="1654965"/>
            <a:ext cx="3580800" cy="2565411"/>
            <a:chOff x="601659" y="1806529"/>
            <a:chExt cx="3580800" cy="2565411"/>
          </a:xfrm>
        </p:grpSpPr>
        <p:pic>
          <p:nvPicPr>
            <p:cNvPr id="6" name="Picture 5" descr="speech-bubbles_angry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42" y="1806529"/>
              <a:ext cx="2603542" cy="1952656"/>
            </a:xfrm>
            <a:prstGeom prst="rect">
              <a:avLst/>
            </a:prstGeom>
          </p:spPr>
        </p:pic>
        <p:sp>
          <p:nvSpPr>
            <p:cNvPr id="201" name="Shape 201"/>
            <p:cNvSpPr txBox="1"/>
            <p:nvPr/>
          </p:nvSpPr>
          <p:spPr>
            <a:xfrm>
              <a:off x="1386173" y="2124678"/>
              <a:ext cx="279299" cy="319199"/>
            </a:xfrm>
            <a:prstGeom prst="rect">
              <a:avLst/>
            </a:prstGeom>
          </p:spPr>
          <p:txBody>
            <a:bodyPr lIns="91425" tIns="91425" rIns="91425" bIns="91425" anchor="t" anchorCtr="0">
              <a:noAutofit/>
            </a:bodyPr>
            <a:lstStyle/>
            <a:p>
              <a:pPr lvl="0" rtl="0">
                <a:buNone/>
              </a:pPr>
              <a:r>
                <a:rPr lang="en-US" sz="2400" b="1" dirty="0">
                  <a:latin typeface="Calibri"/>
                  <a:cs typeface="Calibri"/>
                </a:rPr>
                <a:t>A</a:t>
              </a:r>
            </a:p>
          </p:txBody>
        </p:sp>
        <p:sp>
          <p:nvSpPr>
            <p:cNvPr id="204" name="Shape 204"/>
            <p:cNvSpPr txBox="1"/>
            <p:nvPr/>
          </p:nvSpPr>
          <p:spPr>
            <a:xfrm>
              <a:off x="601659" y="3548141"/>
              <a:ext cx="3580800" cy="823799"/>
            </a:xfrm>
            <a:prstGeom prst="rect">
              <a:avLst/>
            </a:prstGeom>
          </p:spPr>
          <p:txBody>
            <a:bodyPr lIns="91425" tIns="91425" rIns="91425" bIns="91425" anchor="ctr" anchorCtr="0">
              <a:noAutofit/>
            </a:bodyPr>
            <a:lstStyle/>
            <a:p>
              <a:pPr lvl="0" rtl="0">
                <a:buNone/>
              </a:pPr>
              <a:r>
                <a:rPr lang="en-US" b="1" dirty="0">
                  <a:solidFill>
                    <a:schemeClr val="dk1"/>
                  </a:solidFill>
                  <a:latin typeface="Calibri"/>
                  <a:ea typeface="Calibri"/>
                  <a:cs typeface="Calibri"/>
                  <a:sym typeface="Calibri"/>
                </a:rPr>
                <a:t>Angry (A)</a:t>
              </a:r>
            </a:p>
            <a:p>
              <a:pPr lvl="0" rtl="0">
                <a:buNone/>
              </a:pPr>
              <a:r>
                <a:rPr lang="en-US" dirty="0">
                  <a:solidFill>
                    <a:schemeClr val="dk1"/>
                  </a:solidFill>
                  <a:latin typeface="Calibri"/>
                  <a:ea typeface="Calibri"/>
                  <a:cs typeface="Calibri"/>
                  <a:sym typeface="Calibri"/>
                </a:rPr>
                <a:t>PAD:  - valence, + arousal, + dominance</a:t>
              </a:r>
            </a:p>
            <a:p>
              <a:pPr lvl="0" rtl="0">
                <a:buNone/>
              </a:pPr>
              <a:r>
                <a:rPr lang="en-US" dirty="0">
                  <a:solidFill>
                    <a:schemeClr val="dk1"/>
                  </a:solidFill>
                  <a:latin typeface="Calibri"/>
                  <a:ea typeface="Calibri"/>
                  <a:cs typeface="Calibri"/>
                  <a:sym typeface="Calibri"/>
                </a:rPr>
                <a:t>Shapes: angular, tall, leaning </a:t>
              </a:r>
              <a:r>
                <a:rPr lang="en-US" dirty="0" smtClean="0">
                  <a:solidFill>
                    <a:schemeClr val="dk1"/>
                  </a:solidFill>
                  <a:latin typeface="Calibri"/>
                  <a:ea typeface="Calibri"/>
                  <a:cs typeface="Calibri"/>
                  <a:sym typeface="Calibri"/>
                </a:rPr>
                <a:t>forward</a:t>
              </a:r>
            </a:p>
          </p:txBody>
        </p:sp>
      </p:grpSp>
      <p:grpSp>
        <p:nvGrpSpPr>
          <p:cNvPr id="12" name="Group 11"/>
          <p:cNvGrpSpPr/>
          <p:nvPr/>
        </p:nvGrpSpPr>
        <p:grpSpPr>
          <a:xfrm>
            <a:off x="1433980" y="4225732"/>
            <a:ext cx="3580800" cy="2642377"/>
            <a:chOff x="828804" y="4066713"/>
            <a:chExt cx="3580800" cy="2642377"/>
          </a:xfrm>
        </p:grpSpPr>
        <p:pic>
          <p:nvPicPr>
            <p:cNvPr id="5" name="Picture 4" descr="speech-bubbles_sad_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71" y="4066713"/>
              <a:ext cx="2631802" cy="1973852"/>
            </a:xfrm>
            <a:prstGeom prst="rect">
              <a:avLst/>
            </a:prstGeom>
          </p:spPr>
        </p:pic>
        <p:sp>
          <p:nvSpPr>
            <p:cNvPr id="203" name="Shape 203"/>
            <p:cNvSpPr txBox="1"/>
            <p:nvPr/>
          </p:nvSpPr>
          <p:spPr>
            <a:xfrm>
              <a:off x="1499651" y="4486609"/>
              <a:ext cx="279299" cy="319199"/>
            </a:xfrm>
            <a:prstGeom prst="rect">
              <a:avLst/>
            </a:prstGeom>
          </p:spPr>
          <p:txBody>
            <a:bodyPr lIns="91425" tIns="91425" rIns="91425" bIns="91425" anchor="t" anchorCtr="0">
              <a:noAutofit/>
            </a:bodyPr>
            <a:lstStyle/>
            <a:p>
              <a:pPr lvl="0" rtl="0">
                <a:buNone/>
              </a:pPr>
              <a:r>
                <a:rPr lang="en-US" sz="2400" b="1" dirty="0">
                  <a:latin typeface="Calibri"/>
                  <a:cs typeface="Calibri"/>
                </a:rPr>
                <a:t>S</a:t>
              </a:r>
            </a:p>
          </p:txBody>
        </p:sp>
        <p:sp>
          <p:nvSpPr>
            <p:cNvPr id="205" name="Shape 205"/>
            <p:cNvSpPr txBox="1"/>
            <p:nvPr/>
          </p:nvSpPr>
          <p:spPr>
            <a:xfrm>
              <a:off x="828804" y="5885291"/>
              <a:ext cx="3580800" cy="823799"/>
            </a:xfrm>
            <a:prstGeom prst="rect">
              <a:avLst/>
            </a:prstGeom>
          </p:spPr>
          <p:txBody>
            <a:bodyPr lIns="91425" tIns="91425" rIns="91425" bIns="91425" anchor="ctr" anchorCtr="0">
              <a:noAutofit/>
            </a:bodyPr>
            <a:lstStyle/>
            <a:p>
              <a:pPr lvl="0" rtl="0">
                <a:buNone/>
              </a:pPr>
              <a:r>
                <a:rPr lang="en-US" b="1" dirty="0">
                  <a:solidFill>
                    <a:schemeClr val="dk1"/>
                  </a:solidFill>
                  <a:latin typeface="Calibri"/>
                  <a:ea typeface="Calibri"/>
                  <a:cs typeface="Calibri"/>
                  <a:sym typeface="Calibri"/>
                </a:rPr>
                <a:t>Sad (S)</a:t>
              </a:r>
            </a:p>
            <a:p>
              <a:pPr lvl="0" rtl="0">
                <a:buNone/>
              </a:pPr>
              <a:r>
                <a:rPr lang="en-US" dirty="0">
                  <a:solidFill>
                    <a:schemeClr val="dk1"/>
                  </a:solidFill>
                  <a:latin typeface="Calibri"/>
                  <a:ea typeface="Calibri"/>
                  <a:cs typeface="Calibri"/>
                  <a:sym typeface="Calibri"/>
                </a:rPr>
                <a:t>PAD:  - valence, - arousal, - dominance</a:t>
              </a:r>
            </a:p>
            <a:p>
              <a:pPr lvl="0" rtl="0">
                <a:buNone/>
              </a:pPr>
              <a:r>
                <a:rPr lang="en-US" dirty="0">
                  <a:solidFill>
                    <a:schemeClr val="dk1"/>
                  </a:solidFill>
                  <a:latin typeface="Calibri"/>
                  <a:ea typeface="Calibri"/>
                  <a:cs typeface="Calibri"/>
                  <a:sym typeface="Calibri"/>
                </a:rPr>
                <a:t>Shapes: rounded, flat, leaning backward</a:t>
              </a:r>
            </a:p>
          </p:txBody>
        </p:sp>
      </p:grpSp>
      <p:grpSp>
        <p:nvGrpSpPr>
          <p:cNvPr id="13" name="Group 12"/>
          <p:cNvGrpSpPr/>
          <p:nvPr/>
        </p:nvGrpSpPr>
        <p:grpSpPr>
          <a:xfrm>
            <a:off x="5096930" y="4265837"/>
            <a:ext cx="3580800" cy="2592163"/>
            <a:chOff x="4229897" y="4575269"/>
            <a:chExt cx="3580800" cy="2592163"/>
          </a:xfrm>
        </p:grpSpPr>
        <p:pic>
          <p:nvPicPr>
            <p:cNvPr id="4" name="Picture 3" descr="speech-bubbles_sleepy_3.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9702" y="4575269"/>
              <a:ext cx="2619632" cy="1964724"/>
            </a:xfrm>
            <a:prstGeom prst="rect">
              <a:avLst/>
            </a:prstGeom>
          </p:spPr>
        </p:pic>
        <p:sp>
          <p:nvSpPr>
            <p:cNvPr id="202" name="Shape 202"/>
            <p:cNvSpPr txBox="1"/>
            <p:nvPr/>
          </p:nvSpPr>
          <p:spPr>
            <a:xfrm>
              <a:off x="5086362" y="5029739"/>
              <a:ext cx="279299" cy="319199"/>
            </a:xfrm>
            <a:prstGeom prst="rect">
              <a:avLst/>
            </a:prstGeom>
          </p:spPr>
          <p:txBody>
            <a:bodyPr lIns="91425" tIns="91425" rIns="91425" bIns="91425" anchor="t" anchorCtr="0">
              <a:noAutofit/>
            </a:bodyPr>
            <a:lstStyle/>
            <a:p>
              <a:pPr lvl="0" rtl="0">
                <a:buNone/>
              </a:pPr>
              <a:r>
                <a:rPr lang="en-US" sz="2400" b="1" dirty="0">
                  <a:latin typeface="Calibri"/>
                  <a:cs typeface="Calibri"/>
                </a:rPr>
                <a:t>P</a:t>
              </a:r>
            </a:p>
          </p:txBody>
        </p:sp>
        <p:sp>
          <p:nvSpPr>
            <p:cNvPr id="206" name="Shape 206"/>
            <p:cNvSpPr txBox="1"/>
            <p:nvPr/>
          </p:nvSpPr>
          <p:spPr>
            <a:xfrm>
              <a:off x="4229897" y="6343633"/>
              <a:ext cx="3580800" cy="823799"/>
            </a:xfrm>
            <a:prstGeom prst="rect">
              <a:avLst/>
            </a:prstGeom>
          </p:spPr>
          <p:txBody>
            <a:bodyPr lIns="91425" tIns="91425" rIns="91425" bIns="91425" anchor="ctr" anchorCtr="0">
              <a:noAutofit/>
            </a:bodyPr>
            <a:lstStyle/>
            <a:p>
              <a:pPr lvl="0" rtl="0">
                <a:buNone/>
              </a:pPr>
              <a:r>
                <a:rPr lang="en-US" b="1" dirty="0">
                  <a:solidFill>
                    <a:schemeClr val="dk1"/>
                  </a:solidFill>
                  <a:latin typeface="Calibri"/>
                  <a:ea typeface="Calibri"/>
                  <a:cs typeface="Calibri"/>
                  <a:sym typeface="Calibri"/>
                </a:rPr>
                <a:t>Sleepy (P)</a:t>
              </a:r>
            </a:p>
            <a:p>
              <a:pPr lvl="0" rtl="0">
                <a:buNone/>
              </a:pPr>
              <a:r>
                <a:rPr lang="en-US" dirty="0">
                  <a:solidFill>
                    <a:schemeClr val="dk1"/>
                  </a:solidFill>
                  <a:latin typeface="Calibri"/>
                  <a:ea typeface="Calibri"/>
                  <a:cs typeface="Calibri"/>
                  <a:sym typeface="Calibri"/>
                </a:rPr>
                <a:t>PAD:   + valence, - arousal, - dominance</a:t>
              </a:r>
            </a:p>
            <a:p>
              <a:pPr lvl="0" rtl="0">
                <a:buNone/>
              </a:pPr>
              <a:r>
                <a:rPr lang="en-US" dirty="0">
                  <a:solidFill>
                    <a:schemeClr val="dk1"/>
                  </a:solidFill>
                  <a:latin typeface="Calibri"/>
                  <a:ea typeface="Calibri"/>
                  <a:cs typeface="Calibri"/>
                  <a:sym typeface="Calibri"/>
                </a:rPr>
                <a:t>Shapes: rounded, flat, leaning backward</a:t>
              </a:r>
            </a:p>
          </p:txBody>
        </p:sp>
      </p:grpSp>
      <p:grpSp>
        <p:nvGrpSpPr>
          <p:cNvPr id="10" name="Group 9"/>
          <p:cNvGrpSpPr/>
          <p:nvPr/>
        </p:nvGrpSpPr>
        <p:grpSpPr>
          <a:xfrm>
            <a:off x="16558" y="1664346"/>
            <a:ext cx="3580800" cy="2556030"/>
            <a:chOff x="-3125021" y="1474825"/>
            <a:chExt cx="3580800" cy="2556030"/>
          </a:xfrm>
        </p:grpSpPr>
        <p:pic>
          <p:nvPicPr>
            <p:cNvPr id="3" name="Picture 2" descr="speech-bubbles_calm_3.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538" y="1474825"/>
              <a:ext cx="2584137" cy="1938103"/>
            </a:xfrm>
            <a:prstGeom prst="rect">
              <a:avLst/>
            </a:prstGeom>
          </p:spPr>
        </p:pic>
        <p:sp>
          <p:nvSpPr>
            <p:cNvPr id="199" name="Shape 199"/>
            <p:cNvSpPr txBox="1"/>
            <p:nvPr/>
          </p:nvSpPr>
          <p:spPr>
            <a:xfrm>
              <a:off x="-2206280" y="1882412"/>
              <a:ext cx="279299" cy="319199"/>
            </a:xfrm>
            <a:prstGeom prst="rect">
              <a:avLst/>
            </a:prstGeom>
          </p:spPr>
          <p:txBody>
            <a:bodyPr lIns="91425" tIns="91425" rIns="91425" bIns="91425" anchor="t" anchorCtr="0">
              <a:noAutofit/>
            </a:bodyPr>
            <a:lstStyle/>
            <a:p>
              <a:pPr>
                <a:buNone/>
              </a:pPr>
              <a:r>
                <a:rPr lang="en-US" sz="2400" b="1" dirty="0">
                  <a:latin typeface="Calibri"/>
                  <a:cs typeface="Calibri"/>
                </a:rPr>
                <a:t>C</a:t>
              </a:r>
            </a:p>
          </p:txBody>
        </p:sp>
        <p:sp>
          <p:nvSpPr>
            <p:cNvPr id="207" name="Shape 207"/>
            <p:cNvSpPr txBox="1"/>
            <p:nvPr/>
          </p:nvSpPr>
          <p:spPr>
            <a:xfrm>
              <a:off x="-3125021" y="3207056"/>
              <a:ext cx="3580800" cy="823799"/>
            </a:xfrm>
            <a:prstGeom prst="rect">
              <a:avLst/>
            </a:prstGeom>
          </p:spPr>
          <p:txBody>
            <a:bodyPr lIns="91425" tIns="91425" rIns="91425" bIns="91425" anchor="ctr" anchorCtr="0">
              <a:noAutofit/>
            </a:bodyPr>
            <a:lstStyle/>
            <a:p>
              <a:pPr lvl="0" rtl="0">
                <a:buNone/>
              </a:pPr>
              <a:r>
                <a:rPr lang="en-US" b="1" dirty="0">
                  <a:solidFill>
                    <a:schemeClr val="dk1"/>
                  </a:solidFill>
                  <a:latin typeface="Calibri"/>
                  <a:ea typeface="Calibri"/>
                  <a:cs typeface="Calibri"/>
                  <a:sym typeface="Calibri"/>
                </a:rPr>
                <a:t>Calm (C)</a:t>
              </a:r>
            </a:p>
            <a:p>
              <a:pPr lvl="0" rtl="0">
                <a:buNone/>
              </a:pPr>
              <a:r>
                <a:rPr lang="en-US" dirty="0">
                  <a:solidFill>
                    <a:schemeClr val="dk1"/>
                  </a:solidFill>
                  <a:latin typeface="Calibri"/>
                  <a:ea typeface="Calibri"/>
                  <a:cs typeface="Calibri"/>
                  <a:sym typeface="Calibri"/>
                </a:rPr>
                <a:t>PAD:  + valence, - arousal, + dominance</a:t>
              </a:r>
            </a:p>
            <a:p>
              <a:pPr lvl="0" rtl="0">
                <a:buNone/>
              </a:pPr>
              <a:r>
                <a:rPr lang="en-US" dirty="0">
                  <a:solidFill>
                    <a:schemeClr val="dk1"/>
                  </a:solidFill>
                  <a:latin typeface="Calibri"/>
                  <a:ea typeface="Calibri"/>
                  <a:cs typeface="Calibri"/>
                  <a:sym typeface="Calibri"/>
                </a:rPr>
                <a:t>Shapes: rounded, flat, leaning forward</a:t>
              </a:r>
            </a:p>
          </p:txBody>
        </p:sp>
      </p:grpSp>
      <p:grpSp>
        <p:nvGrpSpPr>
          <p:cNvPr id="9" name="Group 8"/>
          <p:cNvGrpSpPr/>
          <p:nvPr/>
        </p:nvGrpSpPr>
        <p:grpSpPr>
          <a:xfrm>
            <a:off x="3054885" y="1662229"/>
            <a:ext cx="3396299" cy="2558147"/>
            <a:chOff x="6333277" y="642301"/>
            <a:chExt cx="3396299" cy="2558147"/>
          </a:xfrm>
        </p:grpSpPr>
        <p:pic>
          <p:nvPicPr>
            <p:cNvPr id="2" name="Picture 1" descr="speech-bubbles_happy_3.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0778" y="642301"/>
              <a:ext cx="2584137" cy="1938103"/>
            </a:xfrm>
            <a:prstGeom prst="rect">
              <a:avLst/>
            </a:prstGeom>
          </p:spPr>
        </p:pic>
        <p:sp>
          <p:nvSpPr>
            <p:cNvPr id="200" name="Shape 200"/>
            <p:cNvSpPr txBox="1"/>
            <p:nvPr/>
          </p:nvSpPr>
          <p:spPr>
            <a:xfrm>
              <a:off x="7304059" y="918762"/>
              <a:ext cx="279299" cy="319199"/>
            </a:xfrm>
            <a:prstGeom prst="rect">
              <a:avLst/>
            </a:prstGeom>
          </p:spPr>
          <p:txBody>
            <a:bodyPr lIns="91425" tIns="91425" rIns="91425" bIns="91425" anchor="t" anchorCtr="0">
              <a:noAutofit/>
            </a:bodyPr>
            <a:lstStyle/>
            <a:p>
              <a:pPr lvl="0" rtl="0">
                <a:buNone/>
              </a:pPr>
              <a:r>
                <a:rPr lang="en-US" sz="2400" b="1" dirty="0">
                  <a:latin typeface="Calibri"/>
                  <a:cs typeface="Calibri"/>
                </a:rPr>
                <a:t>H</a:t>
              </a:r>
            </a:p>
          </p:txBody>
        </p:sp>
        <p:sp>
          <p:nvSpPr>
            <p:cNvPr id="208" name="Shape 208"/>
            <p:cNvSpPr txBox="1"/>
            <p:nvPr/>
          </p:nvSpPr>
          <p:spPr>
            <a:xfrm>
              <a:off x="6333277" y="2376649"/>
              <a:ext cx="3396299" cy="823799"/>
            </a:xfrm>
            <a:prstGeom prst="rect">
              <a:avLst/>
            </a:prstGeom>
          </p:spPr>
          <p:txBody>
            <a:bodyPr lIns="91425" tIns="91425" rIns="91425" bIns="91425" anchor="ctr" anchorCtr="0">
              <a:noAutofit/>
            </a:bodyPr>
            <a:lstStyle/>
            <a:p>
              <a:pPr lvl="0" rtl="0">
                <a:buNone/>
              </a:pPr>
              <a:r>
                <a:rPr lang="en-US" b="1" dirty="0">
                  <a:solidFill>
                    <a:schemeClr val="dk1"/>
                  </a:solidFill>
                  <a:latin typeface="Calibri"/>
                  <a:ea typeface="Calibri"/>
                  <a:cs typeface="Calibri"/>
                  <a:sym typeface="Calibri"/>
                </a:rPr>
                <a:t>Happy (H)</a:t>
              </a:r>
            </a:p>
            <a:p>
              <a:pPr lvl="0" rtl="0">
                <a:buNone/>
              </a:pPr>
              <a:r>
                <a:rPr lang="en-US" dirty="0">
                  <a:solidFill>
                    <a:schemeClr val="dk1"/>
                  </a:solidFill>
                  <a:latin typeface="Calibri"/>
                  <a:ea typeface="Calibri"/>
                  <a:cs typeface="Calibri"/>
                  <a:sym typeface="Calibri"/>
                </a:rPr>
                <a:t>PAD:  + valence, + arousal, + dominance</a:t>
              </a:r>
            </a:p>
            <a:p>
              <a:pPr lvl="0" rtl="0">
                <a:buNone/>
              </a:pPr>
              <a:r>
                <a:rPr lang="en-US" dirty="0">
                  <a:solidFill>
                    <a:schemeClr val="dk1"/>
                  </a:solidFill>
                  <a:latin typeface="Calibri"/>
                  <a:ea typeface="Calibri"/>
                  <a:cs typeface="Calibri"/>
                  <a:sym typeface="Calibri"/>
                </a:rPr>
                <a:t>Shapes: rounded, tall, leaning forward</a:t>
              </a:r>
            </a:p>
          </p:txBody>
        </p:sp>
      </p:grpSp>
      <p:sp>
        <p:nvSpPr>
          <p:cNvPr id="26" name="Shape 222"/>
          <p:cNvSpPr txBox="1">
            <a:spLocks/>
          </p:cNvSpPr>
          <p:nvPr/>
        </p:nvSpPr>
        <p:spPr>
          <a:xfrm>
            <a:off x="0" y="274637"/>
            <a:ext cx="4799987" cy="684600"/>
          </a:xfrm>
          <a:prstGeom prst="rect">
            <a:avLst/>
          </a:prstGeom>
          <a:solidFill>
            <a:srgbClr val="A5A5A5"/>
          </a:solidFill>
          <a:ln>
            <a:noFill/>
          </a:ln>
        </p:spPr>
        <p:txBody>
          <a:bodyPr lIns="91425" tIns="45700" rIns="91425" bIns="45700" anchor="ctr"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marL="0" indent="228600" rtl="0">
              <a:buClr>
                <a:schemeClr val="dk1"/>
              </a:buClr>
              <a:buSzPct val="100000"/>
              <a:buNone/>
              <a:defRPr sz="3600" b="1">
                <a:solidFill>
                  <a:schemeClr val="dk1"/>
                </a:solidFill>
              </a:defRPr>
            </a:lvl3pPr>
            <a:lvl4pPr marL="0" indent="228600" rtl="0">
              <a:buClr>
                <a:schemeClr val="dk1"/>
              </a:buClr>
              <a:buSzPct val="100000"/>
              <a:buNone/>
              <a:defRPr sz="3600" b="1">
                <a:solidFill>
                  <a:schemeClr val="dk1"/>
                </a:solidFill>
              </a:defRPr>
            </a:lvl4pPr>
            <a:lvl5pPr marL="0" indent="228600" rtl="0">
              <a:buClr>
                <a:schemeClr val="dk1"/>
              </a:buClr>
              <a:buSzPct val="100000"/>
              <a:buNone/>
              <a:defRPr sz="3600" b="1">
                <a:solidFill>
                  <a:schemeClr val="dk1"/>
                </a:solidFill>
              </a:defRPr>
            </a:lvl5pPr>
            <a:lvl6pPr marL="0" indent="228600" rtl="0">
              <a:buClr>
                <a:schemeClr val="dk1"/>
              </a:buClr>
              <a:buSzPct val="100000"/>
              <a:buNone/>
              <a:defRPr sz="3600" b="1">
                <a:solidFill>
                  <a:schemeClr val="dk1"/>
                </a:solidFill>
              </a:defRPr>
            </a:lvl6pPr>
            <a:lvl7pPr marL="0" indent="228600" rtl="0">
              <a:buClr>
                <a:schemeClr val="dk1"/>
              </a:buClr>
              <a:buSzPct val="100000"/>
              <a:buNone/>
              <a:defRPr sz="3600" b="1">
                <a:solidFill>
                  <a:schemeClr val="dk1"/>
                </a:solidFill>
              </a:defRPr>
            </a:lvl7pPr>
            <a:lvl8pPr marL="0" indent="228600" rtl="0">
              <a:buClr>
                <a:schemeClr val="dk1"/>
              </a:buClr>
              <a:buSzPct val="100000"/>
              <a:buNone/>
              <a:defRPr sz="3600" b="1">
                <a:solidFill>
                  <a:schemeClr val="dk1"/>
                </a:solidFill>
              </a:defRPr>
            </a:lvl8pPr>
            <a:lvl9pPr marL="0" indent="228600" rtl="0">
              <a:buClr>
                <a:schemeClr val="dk1"/>
              </a:buClr>
              <a:buSzPct val="100000"/>
              <a:buNone/>
              <a:defRPr sz="3600" b="1">
                <a:solidFill>
                  <a:schemeClr val="dk1"/>
                </a:solidFill>
              </a:defRPr>
            </a:lvl9pPr>
          </a:lstStyle>
          <a:p>
            <a:pPr>
              <a:buClr>
                <a:schemeClr val="lt1"/>
              </a:buClr>
              <a:buSzPct val="25000"/>
              <a:buFont typeface="Trebuchet MS"/>
              <a:buNone/>
            </a:pPr>
            <a:r>
              <a:rPr lang="en-US" sz="3200" b="0" dirty="0" smtClean="0">
                <a:solidFill>
                  <a:schemeClr val="lt1"/>
                </a:solidFill>
                <a:latin typeface="Trebuchet MS"/>
                <a:ea typeface="Trebuchet MS"/>
                <a:cs typeface="Trebuchet MS"/>
                <a:sym typeface="Trebuchet MS"/>
              </a:rPr>
              <a:t>Emotive Shapes: Stimuli</a:t>
            </a:r>
            <a:endParaRPr lang="en-US" sz="3200" b="0" dirty="0">
              <a:solidFill>
                <a:schemeClr val="lt1"/>
              </a:solidFill>
              <a:latin typeface="Trebuchet MS"/>
              <a:ea typeface="Trebuchet MS"/>
              <a:cs typeface="Trebuchet MS"/>
              <a:sym typeface="Trebuchet M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1899000" y="2788850"/>
            <a:ext cx="5345999" cy="684600"/>
          </a:xfrm>
          <a:prstGeom prst="rect">
            <a:avLst/>
          </a:prstGeom>
          <a:solidFill>
            <a:srgbClr val="A5A5A5"/>
          </a:solidFill>
          <a:ln>
            <a:noFill/>
          </a:ln>
        </p:spPr>
        <p:txBody>
          <a:bodyPr lIns="91425" tIns="45700" rIns="91425" bIns="45700" anchor="ctr" anchorCtr="0">
            <a:noAutofit/>
          </a:bodyPr>
          <a:lstStyle/>
          <a:p>
            <a:pPr marL="0" marR="0" lvl="0" indent="0" rtl="0">
              <a:spcBef>
                <a:spcPts val="0"/>
              </a:spcBef>
              <a:buClr>
                <a:schemeClr val="lt1"/>
              </a:buClr>
              <a:buSzPct val="25000"/>
              <a:buFont typeface="Trebuchet MS"/>
              <a:buNone/>
            </a:pPr>
            <a:r>
              <a:rPr lang="en-US" sz="3200" dirty="0" smtClean="0">
                <a:solidFill>
                  <a:schemeClr val="lt1"/>
                </a:solidFill>
                <a:latin typeface="Trebuchet MS"/>
                <a:ea typeface="Trebuchet MS"/>
                <a:cs typeface="Trebuchet MS"/>
                <a:sym typeface="Trebuchet MS"/>
              </a:rPr>
              <a:t>Introduction</a:t>
            </a:r>
            <a:endParaRPr lang="en-US" sz="3200"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1725246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0" y="274637"/>
            <a:ext cx="5360737"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dirty="0">
                <a:solidFill>
                  <a:schemeClr val="lt1"/>
                </a:solidFill>
                <a:latin typeface="Trebuchet MS"/>
                <a:ea typeface="Trebuchet MS"/>
                <a:cs typeface="Trebuchet MS"/>
                <a:sym typeface="Trebuchet MS"/>
              </a:rPr>
              <a:t>Emotive </a:t>
            </a:r>
            <a:r>
              <a:rPr lang="en-US" sz="3200" b="0" i="0" u="none" strike="noStrike" cap="none" baseline="0" dirty="0" smtClean="0">
                <a:solidFill>
                  <a:schemeClr val="lt1"/>
                </a:solidFill>
                <a:latin typeface="Trebuchet MS"/>
                <a:ea typeface="Trebuchet MS"/>
                <a:cs typeface="Trebuchet MS"/>
                <a:sym typeface="Trebuchet MS"/>
              </a:rPr>
              <a:t>Sounds:</a:t>
            </a:r>
            <a:r>
              <a:rPr lang="en-US" sz="3200" b="0" i="0" u="none" strike="noStrike" cap="none" dirty="0" smtClean="0">
                <a:solidFill>
                  <a:schemeClr val="lt1"/>
                </a:solidFill>
                <a:latin typeface="Trebuchet MS"/>
                <a:ea typeface="Trebuchet MS"/>
                <a:cs typeface="Trebuchet MS"/>
                <a:sym typeface="Trebuchet MS"/>
              </a:rPr>
              <a:t> Hypothesis</a:t>
            </a:r>
            <a:endParaRPr lang="en-US" sz="3200" b="0" i="0" u="none" strike="noStrike" cap="none" baseline="0" dirty="0">
              <a:solidFill>
                <a:schemeClr val="lt1"/>
              </a:solidFill>
              <a:latin typeface="Trebuchet MS"/>
              <a:ea typeface="Trebuchet MS"/>
              <a:cs typeface="Trebuchet MS"/>
              <a:sym typeface="Trebuchet MS"/>
            </a:endParaRPr>
          </a:p>
        </p:txBody>
      </p:sp>
      <p:graphicFrame>
        <p:nvGraphicFramePr>
          <p:cNvPr id="223" name="Shape 223"/>
          <p:cNvGraphicFramePr/>
          <p:nvPr>
            <p:extLst>
              <p:ext uri="{D42A27DB-BD31-4B8C-83A1-F6EECF244321}">
                <p14:modId xmlns:p14="http://schemas.microsoft.com/office/powerpoint/2010/main" val="1498049083"/>
              </p:ext>
            </p:extLst>
          </p:nvPr>
        </p:nvGraphicFramePr>
        <p:xfrm>
          <a:off x="307262" y="2045486"/>
          <a:ext cx="8529475" cy="3515790"/>
        </p:xfrm>
        <a:graphic>
          <a:graphicData uri="http://schemas.openxmlformats.org/drawingml/2006/table">
            <a:tbl>
              <a:tblPr>
                <a:noFill/>
                <a:tableStyleId>{DEFB66B2-72BD-472A-8FED-775A42C69844}</a:tableStyleId>
              </a:tblPr>
              <a:tblGrid>
                <a:gridCol w="1243550"/>
                <a:gridCol w="1753725"/>
                <a:gridCol w="1259500"/>
                <a:gridCol w="1291375"/>
                <a:gridCol w="1291375"/>
                <a:gridCol w="1689950"/>
              </a:tblGrid>
              <a:tr h="351579">
                <a:tc gridSpan="6">
                  <a:txBody>
                    <a:bodyPr/>
                    <a:lstStyle/>
                    <a:p>
                      <a:pPr lvl="0" algn="ctr" rtl="0">
                        <a:lnSpc>
                          <a:spcPct val="115000"/>
                        </a:lnSpc>
                        <a:buNone/>
                      </a:pPr>
                      <a:r>
                        <a:rPr lang="en-US" b="1" dirty="0">
                          <a:latin typeface="Calibri"/>
                          <a:cs typeface="Calibri"/>
                        </a:rPr>
                        <a:t>SOUND-EMOTION HYPOTHESIS</a:t>
                      </a: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dirty="0"/>
                    </a:p>
                  </a:txBody>
                  <a:tcPr marL="91425" marR="91425" marT="91425" marB="91425">
                    <a:lnL w="12700" cap="flat">
                      <a:solidFill>
                        <a:srgbClr val="000000"/>
                      </a:solidFill>
                      <a:prstDash val="solid"/>
                      <a:round/>
                      <a:headEnd type="none" w="med" len="med"/>
                      <a:tailEnd type="none" w="med" len="med"/>
                    </a:lnL>
                  </a:tcPr>
                </a:tc>
              </a:tr>
              <a:tr h="351579">
                <a:tc>
                  <a:txBody>
                    <a:bodyPr/>
                    <a:lstStyle/>
                    <a:p>
                      <a:pPr lvl="0" algn="ctr" rtl="0">
                        <a:lnSpc>
                          <a:spcPct val="115000"/>
                        </a:lnSpc>
                        <a:buNone/>
                      </a:pPr>
                      <a:r>
                        <a:rPr lang="en-US" b="1" dirty="0">
                          <a:latin typeface="Calibri"/>
                          <a:cs typeface="Calibri"/>
                        </a:rPr>
                        <a:t>Scale</a:t>
                      </a:r>
                    </a:p>
                  </a:txBody>
                  <a:tcPr marL="45720" marR="45720"/>
                </a:tc>
                <a:tc>
                  <a:txBody>
                    <a:bodyPr/>
                    <a:lstStyle/>
                    <a:p>
                      <a:pPr lvl="0" algn="ctr" rtl="0">
                        <a:lnSpc>
                          <a:spcPct val="115000"/>
                        </a:lnSpc>
                        <a:buNone/>
                      </a:pPr>
                      <a:r>
                        <a:rPr lang="en-US" b="1" dirty="0" err="1">
                          <a:latin typeface="Calibri"/>
                          <a:cs typeface="Calibri"/>
                        </a:rPr>
                        <a:t>Scale_direction</a:t>
                      </a:r>
                      <a:endParaRPr lang="en-US" b="1" dirty="0">
                        <a:latin typeface="Calibri"/>
                        <a:cs typeface="Calibri"/>
                      </a:endParaRPr>
                    </a:p>
                  </a:txBody>
                  <a:tcPr marL="45720" marR="45720"/>
                </a:tc>
                <a:tc>
                  <a:txBody>
                    <a:bodyPr/>
                    <a:lstStyle/>
                    <a:p>
                      <a:pPr lvl="0" algn="ctr" rtl="0">
                        <a:lnSpc>
                          <a:spcPct val="115000"/>
                        </a:lnSpc>
                        <a:buNone/>
                      </a:pPr>
                      <a:r>
                        <a:rPr lang="en-US" b="1" dirty="0" smtClean="0">
                          <a:latin typeface="Calibri"/>
                          <a:cs typeface="Calibri"/>
                        </a:rPr>
                        <a:t>Pleasure</a:t>
                      </a:r>
                      <a:endParaRPr lang="en-US" b="1" dirty="0">
                        <a:latin typeface="Calibri"/>
                        <a:cs typeface="Calibri"/>
                      </a:endParaRPr>
                    </a:p>
                  </a:txBody>
                  <a:tcPr marL="45720" marR="45720"/>
                </a:tc>
                <a:tc>
                  <a:txBody>
                    <a:bodyPr/>
                    <a:lstStyle/>
                    <a:p>
                      <a:pPr lvl="0" algn="ctr" rtl="0">
                        <a:lnSpc>
                          <a:spcPct val="115000"/>
                        </a:lnSpc>
                        <a:buNone/>
                      </a:pPr>
                      <a:r>
                        <a:rPr lang="en-US" b="1" dirty="0">
                          <a:latin typeface="Calibri"/>
                          <a:cs typeface="Calibri"/>
                        </a:rPr>
                        <a:t>Arousal</a:t>
                      </a:r>
                    </a:p>
                  </a:txBody>
                  <a:tcPr marL="45720" marR="45720"/>
                </a:tc>
                <a:tc>
                  <a:txBody>
                    <a:bodyPr/>
                    <a:lstStyle/>
                    <a:p>
                      <a:pPr lvl="0" algn="ctr" rtl="0">
                        <a:lnSpc>
                          <a:spcPct val="115000"/>
                        </a:lnSpc>
                        <a:buNone/>
                      </a:pPr>
                      <a:r>
                        <a:rPr lang="en-US" b="1" dirty="0">
                          <a:latin typeface="Calibri"/>
                          <a:cs typeface="Calibri"/>
                        </a:rPr>
                        <a:t>Dominance</a:t>
                      </a:r>
                    </a:p>
                  </a:txBody>
                  <a:tcPr marL="45720" marR="45720"/>
                </a:tc>
                <a:tc>
                  <a:txBody>
                    <a:bodyPr/>
                    <a:lstStyle/>
                    <a:p>
                      <a:pPr lvl="0" algn="ctr" rtl="0">
                        <a:buNone/>
                      </a:pPr>
                      <a:r>
                        <a:rPr lang="en-US" b="1" dirty="0">
                          <a:latin typeface="Calibri"/>
                          <a:cs typeface="Calibri"/>
                        </a:rPr>
                        <a:t>Related Emotion</a:t>
                      </a:r>
                    </a:p>
                  </a:txBody>
                  <a:tcPr marL="45720" marR="45720"/>
                </a:tc>
              </a:tr>
              <a:tr h="351579">
                <a:tc>
                  <a:txBody>
                    <a:bodyPr/>
                    <a:lstStyle/>
                    <a:p>
                      <a:pPr lvl="0" algn="ctr" rtl="0">
                        <a:lnSpc>
                          <a:spcPct val="115000"/>
                        </a:lnSpc>
                        <a:buNone/>
                      </a:pPr>
                      <a:r>
                        <a:rPr lang="en-US" dirty="0">
                          <a:latin typeface="Calibri"/>
                          <a:cs typeface="Calibri"/>
                        </a:rPr>
                        <a:t>diatonic</a:t>
                      </a:r>
                    </a:p>
                  </a:txBody>
                  <a:tcPr marL="45720" marR="45720"/>
                </a:tc>
                <a:tc>
                  <a:txBody>
                    <a:bodyPr/>
                    <a:lstStyle/>
                    <a:p>
                      <a:pPr lvl="0" algn="ctr" rtl="0">
                        <a:lnSpc>
                          <a:spcPct val="115000"/>
                        </a:lnSpc>
                        <a:buNone/>
                      </a:pPr>
                      <a:r>
                        <a:rPr lang="en-US">
                          <a:latin typeface="Calibri"/>
                          <a:cs typeface="Calibri"/>
                        </a:rPr>
                        <a:t>up</a:t>
                      </a:r>
                    </a:p>
                  </a:txBody>
                  <a:tcPr marL="45720" marR="45720"/>
                </a:tc>
                <a:tc>
                  <a:txBody>
                    <a:bodyPr/>
                    <a:lstStyle/>
                    <a:p>
                      <a:pPr lvl="0" algn="ctr" rtl="0">
                        <a:lnSpc>
                          <a:spcPct val="115000"/>
                        </a:lnSpc>
                        <a:buNone/>
                      </a:pPr>
                      <a:r>
                        <a:rPr lang="en-US" dirty="0">
                          <a:latin typeface="Calibri"/>
                          <a:cs typeface="Calibri"/>
                        </a:rPr>
                        <a:t>1</a:t>
                      </a:r>
                    </a:p>
                  </a:txBody>
                  <a:tcPr marL="45720" marR="45720"/>
                </a:tc>
                <a:tc>
                  <a:txBody>
                    <a:bodyPr/>
                    <a:lstStyle/>
                    <a:p>
                      <a:pPr lvl="0" algn="ctr" rtl="0">
                        <a:lnSpc>
                          <a:spcPct val="115000"/>
                        </a:lnSpc>
                        <a:buNone/>
                      </a:pPr>
                      <a:r>
                        <a:rPr lang="en-US" dirty="0">
                          <a:latin typeface="Calibri"/>
                          <a:cs typeface="Calibri"/>
                        </a:rPr>
                        <a:t>1</a:t>
                      </a:r>
                    </a:p>
                  </a:txBody>
                  <a:tcPr marL="45720" marR="45720"/>
                </a:tc>
                <a:tc>
                  <a:txBody>
                    <a:bodyPr/>
                    <a:lstStyle/>
                    <a:p>
                      <a:pPr lvl="0" algn="ctr" rtl="0">
                        <a:lnSpc>
                          <a:spcPct val="115000"/>
                        </a:lnSpc>
                        <a:buNone/>
                      </a:pPr>
                      <a:r>
                        <a:rPr lang="en-US">
                          <a:latin typeface="Calibri"/>
                          <a:cs typeface="Calibri"/>
                        </a:rPr>
                        <a:t>1</a:t>
                      </a:r>
                    </a:p>
                  </a:txBody>
                  <a:tcPr marL="45720" marR="45720"/>
                </a:tc>
                <a:tc>
                  <a:txBody>
                    <a:bodyPr/>
                    <a:lstStyle/>
                    <a:p>
                      <a:pPr lvl="0" algn="ctr" rtl="0">
                        <a:lnSpc>
                          <a:spcPct val="115000"/>
                        </a:lnSpc>
                        <a:buNone/>
                      </a:pPr>
                      <a:r>
                        <a:rPr lang="en-US">
                          <a:latin typeface="Calibri"/>
                          <a:cs typeface="Calibri"/>
                        </a:rPr>
                        <a:t>Happy</a:t>
                      </a:r>
                    </a:p>
                  </a:txBody>
                  <a:tcPr marL="45720" marR="45720"/>
                </a:tc>
              </a:tr>
              <a:tr h="351579">
                <a:tc>
                  <a:txBody>
                    <a:bodyPr/>
                    <a:lstStyle/>
                    <a:p>
                      <a:pPr lvl="0" algn="ctr" rtl="0">
                        <a:lnSpc>
                          <a:spcPct val="115000"/>
                        </a:lnSpc>
                        <a:buNone/>
                      </a:pPr>
                      <a:r>
                        <a:rPr lang="en-US">
                          <a:latin typeface="Calibri"/>
                          <a:cs typeface="Calibri"/>
                        </a:rPr>
                        <a:t>diatonic</a:t>
                      </a:r>
                    </a:p>
                  </a:txBody>
                  <a:tcPr marL="45720" marR="45720"/>
                </a:tc>
                <a:tc>
                  <a:txBody>
                    <a:bodyPr/>
                    <a:lstStyle/>
                    <a:p>
                      <a:pPr lvl="0" algn="ctr" rtl="0">
                        <a:lnSpc>
                          <a:spcPct val="115000"/>
                        </a:lnSpc>
                        <a:buNone/>
                      </a:pPr>
                      <a:r>
                        <a:rPr lang="en-US" dirty="0">
                          <a:latin typeface="Calibri"/>
                          <a:cs typeface="Calibri"/>
                        </a:rPr>
                        <a:t>down</a:t>
                      </a:r>
                    </a:p>
                  </a:txBody>
                  <a:tcPr marL="45720" marR="45720"/>
                </a:tc>
                <a:tc>
                  <a:txBody>
                    <a:bodyPr/>
                    <a:lstStyle/>
                    <a:p>
                      <a:pPr lvl="0" algn="ctr" rtl="0">
                        <a:lnSpc>
                          <a:spcPct val="115000"/>
                        </a:lnSpc>
                        <a:buNone/>
                      </a:pPr>
                      <a:r>
                        <a:rPr lang="en-US">
                          <a:latin typeface="Calibri"/>
                          <a:cs typeface="Calibri"/>
                        </a:rPr>
                        <a:t>1</a:t>
                      </a:r>
                    </a:p>
                  </a:txBody>
                  <a:tcPr marL="45720" marR="45720"/>
                </a:tc>
                <a:tc>
                  <a:txBody>
                    <a:bodyPr/>
                    <a:lstStyle/>
                    <a:p>
                      <a:pPr lvl="0" algn="ctr" rtl="0">
                        <a:lnSpc>
                          <a:spcPct val="115000"/>
                        </a:lnSpc>
                        <a:buNone/>
                      </a:pPr>
                      <a:r>
                        <a:rPr lang="en-US" dirty="0">
                          <a:latin typeface="Calibri"/>
                          <a:cs typeface="Calibri"/>
                        </a:rPr>
                        <a:t>-1</a:t>
                      </a:r>
                    </a:p>
                  </a:txBody>
                  <a:tcPr marL="45720" marR="45720"/>
                </a:tc>
                <a:tc>
                  <a:txBody>
                    <a:bodyPr/>
                    <a:lstStyle/>
                    <a:p>
                      <a:pPr lvl="0" algn="ctr" rtl="0">
                        <a:lnSpc>
                          <a:spcPct val="115000"/>
                        </a:lnSpc>
                        <a:buNone/>
                      </a:pPr>
                      <a:r>
                        <a:rPr lang="en-US">
                          <a:latin typeface="Calibri"/>
                          <a:cs typeface="Calibri"/>
                        </a:rPr>
                        <a:t>-1</a:t>
                      </a:r>
                    </a:p>
                  </a:txBody>
                  <a:tcPr marL="45720" marR="45720"/>
                </a:tc>
                <a:tc>
                  <a:txBody>
                    <a:bodyPr/>
                    <a:lstStyle/>
                    <a:p>
                      <a:pPr lvl="0" algn="ctr" rtl="0">
                        <a:lnSpc>
                          <a:spcPct val="115000"/>
                        </a:lnSpc>
                        <a:buNone/>
                      </a:pPr>
                      <a:r>
                        <a:rPr lang="en-US">
                          <a:latin typeface="Calibri"/>
                          <a:cs typeface="Calibri"/>
                        </a:rPr>
                        <a:t>Sleepy/Calm</a:t>
                      </a:r>
                    </a:p>
                  </a:txBody>
                  <a:tcPr marL="45720" marR="45720"/>
                </a:tc>
              </a:tr>
              <a:tr h="351579">
                <a:tc>
                  <a:txBody>
                    <a:bodyPr/>
                    <a:lstStyle/>
                    <a:p>
                      <a:pPr lvl="0" algn="ctr" rtl="0">
                        <a:lnSpc>
                          <a:spcPct val="115000"/>
                        </a:lnSpc>
                        <a:buNone/>
                      </a:pPr>
                      <a:r>
                        <a:rPr lang="en-US">
                          <a:latin typeface="Calibri"/>
                          <a:cs typeface="Calibri"/>
                        </a:rPr>
                        <a:t>heptatonic</a:t>
                      </a:r>
                    </a:p>
                  </a:txBody>
                  <a:tcPr marL="45720" marR="45720"/>
                </a:tc>
                <a:tc>
                  <a:txBody>
                    <a:bodyPr/>
                    <a:lstStyle/>
                    <a:p>
                      <a:pPr lvl="0" algn="ctr" rtl="0">
                        <a:lnSpc>
                          <a:spcPct val="115000"/>
                        </a:lnSpc>
                        <a:buNone/>
                      </a:pPr>
                      <a:r>
                        <a:rPr lang="en-US">
                          <a:latin typeface="Calibri"/>
                          <a:cs typeface="Calibri"/>
                        </a:rPr>
                        <a:t>up</a:t>
                      </a:r>
                    </a:p>
                  </a:txBody>
                  <a:tcPr marL="45720" marR="45720"/>
                </a:tc>
                <a:tc>
                  <a:txBody>
                    <a:bodyPr/>
                    <a:lstStyle/>
                    <a:p>
                      <a:pPr lvl="0" algn="ctr" rtl="0">
                        <a:lnSpc>
                          <a:spcPct val="115000"/>
                        </a:lnSpc>
                        <a:buNone/>
                      </a:pPr>
                      <a:r>
                        <a:rPr lang="en-US" dirty="0">
                          <a:latin typeface="Calibri"/>
                          <a:cs typeface="Calibri"/>
                        </a:rPr>
                        <a:t>1</a:t>
                      </a:r>
                    </a:p>
                  </a:txBody>
                  <a:tcPr marL="45720" marR="45720"/>
                </a:tc>
                <a:tc>
                  <a:txBody>
                    <a:bodyPr/>
                    <a:lstStyle/>
                    <a:p>
                      <a:pPr lvl="0" algn="ctr" rtl="0">
                        <a:lnSpc>
                          <a:spcPct val="115000"/>
                        </a:lnSpc>
                        <a:buNone/>
                      </a:pPr>
                      <a:r>
                        <a:rPr lang="en-US" dirty="0">
                          <a:latin typeface="Calibri"/>
                          <a:cs typeface="Calibri"/>
                        </a:rPr>
                        <a:t>1</a:t>
                      </a:r>
                    </a:p>
                  </a:txBody>
                  <a:tcPr marL="45720" marR="45720"/>
                </a:tc>
                <a:tc>
                  <a:txBody>
                    <a:bodyPr/>
                    <a:lstStyle/>
                    <a:p>
                      <a:pPr lvl="0" algn="ctr" rtl="0">
                        <a:lnSpc>
                          <a:spcPct val="115000"/>
                        </a:lnSpc>
                        <a:buNone/>
                      </a:pPr>
                      <a:r>
                        <a:rPr lang="en-US">
                          <a:latin typeface="Calibri"/>
                          <a:cs typeface="Calibri"/>
                        </a:rPr>
                        <a:t>1</a:t>
                      </a:r>
                    </a:p>
                  </a:txBody>
                  <a:tcPr marL="45720" marR="45720"/>
                </a:tc>
                <a:tc>
                  <a:txBody>
                    <a:bodyPr/>
                    <a:lstStyle/>
                    <a:p>
                      <a:pPr lvl="0" algn="ctr" rtl="0">
                        <a:lnSpc>
                          <a:spcPct val="115000"/>
                        </a:lnSpc>
                        <a:buNone/>
                      </a:pPr>
                      <a:r>
                        <a:rPr lang="en-US">
                          <a:latin typeface="Calibri"/>
                          <a:cs typeface="Calibri"/>
                        </a:rPr>
                        <a:t>Happy/Sleepy</a:t>
                      </a:r>
                    </a:p>
                  </a:txBody>
                  <a:tcPr marL="45720" marR="45720"/>
                </a:tc>
              </a:tr>
              <a:tr h="351579">
                <a:tc>
                  <a:txBody>
                    <a:bodyPr/>
                    <a:lstStyle/>
                    <a:p>
                      <a:pPr lvl="0" algn="ctr" rtl="0">
                        <a:lnSpc>
                          <a:spcPct val="115000"/>
                        </a:lnSpc>
                        <a:buNone/>
                      </a:pPr>
                      <a:r>
                        <a:rPr lang="en-US">
                          <a:latin typeface="Calibri"/>
                          <a:cs typeface="Calibri"/>
                        </a:rPr>
                        <a:t>heptatonic</a:t>
                      </a:r>
                    </a:p>
                  </a:txBody>
                  <a:tcPr marL="45720" marR="45720"/>
                </a:tc>
                <a:tc>
                  <a:txBody>
                    <a:bodyPr/>
                    <a:lstStyle/>
                    <a:p>
                      <a:pPr lvl="0" algn="ctr" rtl="0">
                        <a:lnSpc>
                          <a:spcPct val="115000"/>
                        </a:lnSpc>
                        <a:buNone/>
                      </a:pPr>
                      <a:r>
                        <a:rPr lang="en-US">
                          <a:latin typeface="Calibri"/>
                          <a:cs typeface="Calibri"/>
                        </a:rPr>
                        <a:t>down</a:t>
                      </a:r>
                    </a:p>
                  </a:txBody>
                  <a:tcPr marL="45720" marR="45720"/>
                </a:tc>
                <a:tc>
                  <a:txBody>
                    <a:bodyPr/>
                    <a:lstStyle/>
                    <a:p>
                      <a:pPr lvl="0" algn="ctr" rtl="0">
                        <a:lnSpc>
                          <a:spcPct val="115000"/>
                        </a:lnSpc>
                        <a:buNone/>
                      </a:pPr>
                      <a:r>
                        <a:rPr lang="en-US">
                          <a:latin typeface="Calibri"/>
                          <a:cs typeface="Calibri"/>
                        </a:rPr>
                        <a:t>-1</a:t>
                      </a:r>
                    </a:p>
                  </a:txBody>
                  <a:tcPr marL="45720" marR="45720"/>
                </a:tc>
                <a:tc>
                  <a:txBody>
                    <a:bodyPr/>
                    <a:lstStyle/>
                    <a:p>
                      <a:pPr lvl="0" algn="ctr" rtl="0">
                        <a:lnSpc>
                          <a:spcPct val="115000"/>
                        </a:lnSpc>
                        <a:buNone/>
                      </a:pPr>
                      <a:r>
                        <a:rPr lang="en-US" dirty="0">
                          <a:latin typeface="Calibri"/>
                          <a:cs typeface="Calibri"/>
                        </a:rPr>
                        <a:t>1</a:t>
                      </a:r>
                    </a:p>
                  </a:txBody>
                  <a:tcPr marL="45720" marR="45720"/>
                </a:tc>
                <a:tc>
                  <a:txBody>
                    <a:bodyPr/>
                    <a:lstStyle/>
                    <a:p>
                      <a:pPr lvl="0" algn="ctr" rtl="0">
                        <a:lnSpc>
                          <a:spcPct val="115000"/>
                        </a:lnSpc>
                        <a:buNone/>
                      </a:pPr>
                      <a:r>
                        <a:rPr lang="en-US" dirty="0">
                          <a:latin typeface="Calibri"/>
                          <a:cs typeface="Calibri"/>
                        </a:rPr>
                        <a:t>1</a:t>
                      </a:r>
                    </a:p>
                  </a:txBody>
                  <a:tcPr marL="45720" marR="45720"/>
                </a:tc>
                <a:tc>
                  <a:txBody>
                    <a:bodyPr/>
                    <a:lstStyle/>
                    <a:p>
                      <a:pPr lvl="0" algn="ctr" rtl="0">
                        <a:lnSpc>
                          <a:spcPct val="115000"/>
                        </a:lnSpc>
                        <a:buNone/>
                      </a:pPr>
                      <a:r>
                        <a:rPr lang="en-US">
                          <a:latin typeface="Calibri"/>
                          <a:cs typeface="Calibri"/>
                        </a:rPr>
                        <a:t>Angry/Sleepy</a:t>
                      </a:r>
                    </a:p>
                  </a:txBody>
                  <a:tcPr marL="45720" marR="45720"/>
                </a:tc>
              </a:tr>
              <a:tr h="351579">
                <a:tc>
                  <a:txBody>
                    <a:bodyPr/>
                    <a:lstStyle/>
                    <a:p>
                      <a:pPr lvl="0" algn="ctr" rtl="0">
                        <a:lnSpc>
                          <a:spcPct val="115000"/>
                        </a:lnSpc>
                        <a:buNone/>
                      </a:pPr>
                      <a:r>
                        <a:rPr lang="en-US">
                          <a:latin typeface="Calibri"/>
                          <a:cs typeface="Calibri"/>
                        </a:rPr>
                        <a:t>minor</a:t>
                      </a:r>
                    </a:p>
                  </a:txBody>
                  <a:tcPr marL="45720" marR="45720"/>
                </a:tc>
                <a:tc>
                  <a:txBody>
                    <a:bodyPr/>
                    <a:lstStyle/>
                    <a:p>
                      <a:pPr lvl="0" algn="ctr" rtl="0">
                        <a:lnSpc>
                          <a:spcPct val="115000"/>
                        </a:lnSpc>
                        <a:buNone/>
                      </a:pPr>
                      <a:r>
                        <a:rPr lang="en-US">
                          <a:latin typeface="Calibri"/>
                          <a:cs typeface="Calibri"/>
                        </a:rPr>
                        <a:t>up</a:t>
                      </a:r>
                    </a:p>
                  </a:txBody>
                  <a:tcPr marL="45720" marR="45720"/>
                </a:tc>
                <a:tc>
                  <a:txBody>
                    <a:bodyPr/>
                    <a:lstStyle/>
                    <a:p>
                      <a:pPr lvl="0" algn="ctr" rtl="0">
                        <a:lnSpc>
                          <a:spcPct val="115000"/>
                        </a:lnSpc>
                        <a:buNone/>
                      </a:pPr>
                      <a:r>
                        <a:rPr lang="en-US">
                          <a:latin typeface="Calibri"/>
                          <a:cs typeface="Calibri"/>
                        </a:rPr>
                        <a:t>-1</a:t>
                      </a:r>
                    </a:p>
                  </a:txBody>
                  <a:tcPr marL="45720" marR="45720"/>
                </a:tc>
                <a:tc>
                  <a:txBody>
                    <a:bodyPr/>
                    <a:lstStyle/>
                    <a:p>
                      <a:pPr lvl="0" algn="ctr" rtl="0">
                        <a:lnSpc>
                          <a:spcPct val="115000"/>
                        </a:lnSpc>
                        <a:buNone/>
                      </a:pPr>
                      <a:r>
                        <a:rPr lang="en-US" dirty="0">
                          <a:latin typeface="Calibri"/>
                          <a:cs typeface="Calibri"/>
                        </a:rPr>
                        <a:t>-1</a:t>
                      </a:r>
                    </a:p>
                  </a:txBody>
                  <a:tcPr marL="45720" marR="45720"/>
                </a:tc>
                <a:tc>
                  <a:txBody>
                    <a:bodyPr/>
                    <a:lstStyle/>
                    <a:p>
                      <a:pPr lvl="0" algn="ctr" rtl="0">
                        <a:lnSpc>
                          <a:spcPct val="115000"/>
                        </a:lnSpc>
                        <a:buNone/>
                      </a:pPr>
                      <a:r>
                        <a:rPr lang="en-US" dirty="0">
                          <a:latin typeface="Calibri"/>
                          <a:cs typeface="Calibri"/>
                        </a:rPr>
                        <a:t>-1</a:t>
                      </a:r>
                    </a:p>
                  </a:txBody>
                  <a:tcPr marL="45720" marR="45720"/>
                </a:tc>
                <a:tc>
                  <a:txBody>
                    <a:bodyPr/>
                    <a:lstStyle/>
                    <a:p>
                      <a:pPr lvl="0" algn="ctr" rtl="0">
                        <a:lnSpc>
                          <a:spcPct val="115000"/>
                        </a:lnSpc>
                        <a:buNone/>
                      </a:pPr>
                      <a:r>
                        <a:rPr lang="en-US">
                          <a:latin typeface="Calibri"/>
                          <a:cs typeface="Calibri"/>
                        </a:rPr>
                        <a:t>Sad</a:t>
                      </a:r>
                    </a:p>
                  </a:txBody>
                  <a:tcPr marL="45720" marR="45720"/>
                </a:tc>
              </a:tr>
              <a:tr h="351579">
                <a:tc>
                  <a:txBody>
                    <a:bodyPr/>
                    <a:lstStyle/>
                    <a:p>
                      <a:pPr lvl="0" algn="ctr" rtl="0">
                        <a:lnSpc>
                          <a:spcPct val="115000"/>
                        </a:lnSpc>
                        <a:buNone/>
                      </a:pPr>
                      <a:r>
                        <a:rPr lang="en-US">
                          <a:latin typeface="Calibri"/>
                          <a:cs typeface="Calibri"/>
                        </a:rPr>
                        <a:t>minor</a:t>
                      </a:r>
                    </a:p>
                  </a:txBody>
                  <a:tcPr marL="45720" marR="45720"/>
                </a:tc>
                <a:tc>
                  <a:txBody>
                    <a:bodyPr/>
                    <a:lstStyle/>
                    <a:p>
                      <a:pPr lvl="0" algn="ctr" rtl="0">
                        <a:lnSpc>
                          <a:spcPct val="115000"/>
                        </a:lnSpc>
                        <a:buNone/>
                      </a:pPr>
                      <a:r>
                        <a:rPr lang="en-US">
                          <a:latin typeface="Calibri"/>
                          <a:cs typeface="Calibri"/>
                        </a:rPr>
                        <a:t>down</a:t>
                      </a:r>
                    </a:p>
                  </a:txBody>
                  <a:tcPr marL="45720" marR="45720"/>
                </a:tc>
                <a:tc>
                  <a:txBody>
                    <a:bodyPr/>
                    <a:lstStyle/>
                    <a:p>
                      <a:pPr lvl="0" algn="ctr" rtl="0">
                        <a:lnSpc>
                          <a:spcPct val="115000"/>
                        </a:lnSpc>
                        <a:buNone/>
                      </a:pPr>
                      <a:r>
                        <a:rPr lang="en-US">
                          <a:latin typeface="Calibri"/>
                          <a:cs typeface="Calibri"/>
                        </a:rPr>
                        <a:t>-1</a:t>
                      </a:r>
                    </a:p>
                  </a:txBody>
                  <a:tcPr marL="45720" marR="45720"/>
                </a:tc>
                <a:tc>
                  <a:txBody>
                    <a:bodyPr/>
                    <a:lstStyle/>
                    <a:p>
                      <a:pPr lvl="0" algn="ctr" rtl="0">
                        <a:lnSpc>
                          <a:spcPct val="115000"/>
                        </a:lnSpc>
                        <a:buNone/>
                      </a:pPr>
                      <a:r>
                        <a:rPr lang="en-US">
                          <a:latin typeface="Calibri"/>
                          <a:cs typeface="Calibri"/>
                        </a:rPr>
                        <a:t>-1</a:t>
                      </a:r>
                    </a:p>
                  </a:txBody>
                  <a:tcPr marL="45720" marR="45720"/>
                </a:tc>
                <a:tc>
                  <a:txBody>
                    <a:bodyPr/>
                    <a:lstStyle/>
                    <a:p>
                      <a:pPr lvl="0" algn="ctr" rtl="0">
                        <a:lnSpc>
                          <a:spcPct val="115000"/>
                        </a:lnSpc>
                        <a:buNone/>
                      </a:pPr>
                      <a:r>
                        <a:rPr lang="en-US" dirty="0">
                          <a:latin typeface="Calibri"/>
                          <a:cs typeface="Calibri"/>
                        </a:rPr>
                        <a:t>-1</a:t>
                      </a:r>
                    </a:p>
                  </a:txBody>
                  <a:tcPr marL="45720" marR="45720"/>
                </a:tc>
                <a:tc>
                  <a:txBody>
                    <a:bodyPr/>
                    <a:lstStyle/>
                    <a:p>
                      <a:pPr lvl="0" algn="ctr" rtl="0">
                        <a:lnSpc>
                          <a:spcPct val="115000"/>
                        </a:lnSpc>
                        <a:buNone/>
                      </a:pPr>
                      <a:r>
                        <a:rPr lang="en-US" dirty="0">
                          <a:latin typeface="Calibri"/>
                          <a:cs typeface="Calibri"/>
                        </a:rPr>
                        <a:t>Sad</a:t>
                      </a:r>
                    </a:p>
                  </a:txBody>
                  <a:tcPr marL="45720" marR="45720"/>
                </a:tc>
              </a:tr>
              <a:tr h="351579">
                <a:tc>
                  <a:txBody>
                    <a:bodyPr/>
                    <a:lstStyle/>
                    <a:p>
                      <a:pPr lvl="0" algn="ctr" rtl="0">
                        <a:lnSpc>
                          <a:spcPct val="115000"/>
                        </a:lnSpc>
                        <a:buNone/>
                      </a:pPr>
                      <a:r>
                        <a:rPr lang="en-US">
                          <a:latin typeface="Calibri"/>
                          <a:cs typeface="Calibri"/>
                        </a:rPr>
                        <a:t>whole_tone</a:t>
                      </a:r>
                    </a:p>
                  </a:txBody>
                  <a:tcPr marL="45720" marR="45720"/>
                </a:tc>
                <a:tc>
                  <a:txBody>
                    <a:bodyPr/>
                    <a:lstStyle/>
                    <a:p>
                      <a:pPr lvl="0" algn="ctr" rtl="0">
                        <a:lnSpc>
                          <a:spcPct val="115000"/>
                        </a:lnSpc>
                        <a:buNone/>
                      </a:pPr>
                      <a:r>
                        <a:rPr lang="en-US">
                          <a:latin typeface="Calibri"/>
                          <a:cs typeface="Calibri"/>
                        </a:rPr>
                        <a:t>up</a:t>
                      </a:r>
                    </a:p>
                  </a:txBody>
                  <a:tcPr marL="45720" marR="45720"/>
                </a:tc>
                <a:tc>
                  <a:txBody>
                    <a:bodyPr/>
                    <a:lstStyle/>
                    <a:p>
                      <a:pPr lvl="0" algn="ctr" rtl="0">
                        <a:lnSpc>
                          <a:spcPct val="115000"/>
                        </a:lnSpc>
                        <a:buNone/>
                      </a:pPr>
                      <a:r>
                        <a:rPr lang="en-US">
                          <a:latin typeface="Calibri"/>
                          <a:cs typeface="Calibri"/>
                        </a:rPr>
                        <a:t>-1</a:t>
                      </a:r>
                    </a:p>
                  </a:txBody>
                  <a:tcPr marL="45720" marR="45720"/>
                </a:tc>
                <a:tc>
                  <a:txBody>
                    <a:bodyPr/>
                    <a:lstStyle/>
                    <a:p>
                      <a:pPr lvl="0" algn="ctr" rtl="0">
                        <a:lnSpc>
                          <a:spcPct val="115000"/>
                        </a:lnSpc>
                        <a:buNone/>
                      </a:pPr>
                      <a:r>
                        <a:rPr lang="en-US">
                          <a:latin typeface="Calibri"/>
                          <a:cs typeface="Calibri"/>
                        </a:rPr>
                        <a:t>1</a:t>
                      </a:r>
                    </a:p>
                  </a:txBody>
                  <a:tcPr marL="45720" marR="45720"/>
                </a:tc>
                <a:tc>
                  <a:txBody>
                    <a:bodyPr/>
                    <a:lstStyle/>
                    <a:p>
                      <a:pPr lvl="0" algn="ctr" rtl="0">
                        <a:lnSpc>
                          <a:spcPct val="115000"/>
                        </a:lnSpc>
                        <a:buNone/>
                      </a:pPr>
                      <a:r>
                        <a:rPr lang="en-US" dirty="0">
                          <a:latin typeface="Calibri"/>
                          <a:cs typeface="Calibri"/>
                        </a:rPr>
                        <a:t>1</a:t>
                      </a:r>
                    </a:p>
                  </a:txBody>
                  <a:tcPr marL="45720" marR="45720"/>
                </a:tc>
                <a:tc>
                  <a:txBody>
                    <a:bodyPr/>
                    <a:lstStyle/>
                    <a:p>
                      <a:pPr lvl="0" algn="ctr" rtl="0">
                        <a:lnSpc>
                          <a:spcPct val="115000"/>
                        </a:lnSpc>
                        <a:buNone/>
                      </a:pPr>
                      <a:r>
                        <a:rPr lang="en-US" dirty="0">
                          <a:latin typeface="Calibri"/>
                          <a:cs typeface="Calibri"/>
                        </a:rPr>
                        <a:t>Angry</a:t>
                      </a:r>
                    </a:p>
                  </a:txBody>
                  <a:tcPr marL="45720" marR="45720"/>
                </a:tc>
              </a:tr>
              <a:tr h="351579">
                <a:tc>
                  <a:txBody>
                    <a:bodyPr/>
                    <a:lstStyle/>
                    <a:p>
                      <a:pPr lvl="0" algn="ctr" rtl="0">
                        <a:lnSpc>
                          <a:spcPct val="115000"/>
                        </a:lnSpc>
                        <a:buNone/>
                      </a:pPr>
                      <a:r>
                        <a:rPr lang="en-US">
                          <a:latin typeface="Calibri"/>
                          <a:cs typeface="Calibri"/>
                        </a:rPr>
                        <a:t>whole_tone</a:t>
                      </a:r>
                    </a:p>
                  </a:txBody>
                  <a:tcPr marL="45720" marR="45720"/>
                </a:tc>
                <a:tc>
                  <a:txBody>
                    <a:bodyPr/>
                    <a:lstStyle/>
                    <a:p>
                      <a:pPr lvl="0" algn="ctr" rtl="0">
                        <a:lnSpc>
                          <a:spcPct val="115000"/>
                        </a:lnSpc>
                        <a:buNone/>
                      </a:pPr>
                      <a:r>
                        <a:rPr lang="en-US">
                          <a:latin typeface="Calibri"/>
                          <a:cs typeface="Calibri"/>
                        </a:rPr>
                        <a:t>down</a:t>
                      </a:r>
                    </a:p>
                  </a:txBody>
                  <a:tcPr marL="45720" marR="45720"/>
                </a:tc>
                <a:tc>
                  <a:txBody>
                    <a:bodyPr/>
                    <a:lstStyle/>
                    <a:p>
                      <a:pPr lvl="0" algn="ctr" rtl="0">
                        <a:lnSpc>
                          <a:spcPct val="115000"/>
                        </a:lnSpc>
                        <a:buNone/>
                      </a:pPr>
                      <a:r>
                        <a:rPr lang="en-US">
                          <a:latin typeface="Calibri"/>
                          <a:cs typeface="Calibri"/>
                        </a:rPr>
                        <a:t>-1</a:t>
                      </a:r>
                    </a:p>
                  </a:txBody>
                  <a:tcPr marL="45720" marR="45720"/>
                </a:tc>
                <a:tc>
                  <a:txBody>
                    <a:bodyPr/>
                    <a:lstStyle/>
                    <a:p>
                      <a:pPr lvl="0" algn="ctr" rtl="0">
                        <a:lnSpc>
                          <a:spcPct val="115000"/>
                        </a:lnSpc>
                        <a:buNone/>
                      </a:pPr>
                      <a:r>
                        <a:rPr lang="en-US">
                          <a:latin typeface="Calibri"/>
                          <a:cs typeface="Calibri"/>
                        </a:rPr>
                        <a:t>1</a:t>
                      </a:r>
                    </a:p>
                  </a:txBody>
                  <a:tcPr marL="45720" marR="45720"/>
                </a:tc>
                <a:tc>
                  <a:txBody>
                    <a:bodyPr/>
                    <a:lstStyle/>
                    <a:p>
                      <a:pPr lvl="0" algn="ctr" rtl="0">
                        <a:lnSpc>
                          <a:spcPct val="115000"/>
                        </a:lnSpc>
                        <a:buNone/>
                      </a:pPr>
                      <a:r>
                        <a:rPr lang="en-US" dirty="0">
                          <a:latin typeface="Calibri"/>
                          <a:cs typeface="Calibri"/>
                        </a:rPr>
                        <a:t>-1</a:t>
                      </a:r>
                    </a:p>
                  </a:txBody>
                  <a:tcPr marL="45720" marR="45720"/>
                </a:tc>
                <a:tc>
                  <a:txBody>
                    <a:bodyPr/>
                    <a:lstStyle/>
                    <a:p>
                      <a:pPr lvl="0" algn="ctr" rtl="0">
                        <a:lnSpc>
                          <a:spcPct val="115000"/>
                        </a:lnSpc>
                        <a:buNone/>
                      </a:pPr>
                      <a:r>
                        <a:rPr lang="en-US" dirty="0">
                          <a:latin typeface="Calibri"/>
                          <a:cs typeface="Calibri"/>
                        </a:rPr>
                        <a:t>Frightened/Angry</a:t>
                      </a:r>
                    </a:p>
                  </a:txBody>
                  <a:tcPr marL="45720" marR="45720"/>
                </a:tc>
              </a:tr>
            </a:tbl>
          </a:graphicData>
        </a:graphic>
      </p:graphicFrame>
      <p:sp>
        <p:nvSpPr>
          <p:cNvPr id="4" name="Shape 129"/>
          <p:cNvSpPr txBox="1">
            <a:spLocks noGrp="1"/>
          </p:cNvSpPr>
          <p:nvPr>
            <p:ph type="body" idx="1"/>
          </p:nvPr>
        </p:nvSpPr>
        <p:spPr>
          <a:xfrm>
            <a:off x="362450" y="1017488"/>
            <a:ext cx="8229600" cy="4295394"/>
          </a:xfrm>
          <a:prstGeom prst="rect">
            <a:avLst/>
          </a:prstGeom>
          <a:noFill/>
        </p:spPr>
        <p:txBody>
          <a:bodyPr lIns="91425" tIns="91425" rIns="91425" bIns="91425" anchor="t" anchorCtr="0">
            <a:noAutofit/>
          </a:bodyPr>
          <a:lstStyle/>
          <a:p>
            <a:pPr marL="6350" indent="0">
              <a:buNone/>
            </a:pPr>
            <a:r>
              <a:rPr lang="en-US" sz="1400" dirty="0"/>
              <a:t>We created a hypothesis limited in scope by using four familiar scales (Diatonic Major, Minor, Heptatonic, Whole Tone) and synchronizing them to frames of the </a:t>
            </a:r>
            <a:r>
              <a:rPr lang="en-US" sz="1400" dirty="0" smtClean="0"/>
              <a:t>animation.  </a:t>
            </a:r>
            <a:r>
              <a:rPr lang="en-US" sz="1400" dirty="0"/>
              <a:t>These scales could be played up or down, and the timing of animation and scale notes were locked together. </a:t>
            </a:r>
            <a:r>
              <a:rPr lang="en-US" sz="1400" dirty="0" smtClean="0"/>
              <a:t> Our hypothesis for the PAD values and related emotion for each of the scale combinations we included in our experiment are shown below:</a:t>
            </a:r>
            <a:endParaRPr lang="en-US" sz="1400" dirty="0"/>
          </a:p>
        </p:txBody>
      </p:sp>
      <p:sp>
        <p:nvSpPr>
          <p:cNvPr id="5" name="Rectangle 4"/>
          <p:cNvSpPr/>
          <p:nvPr/>
        </p:nvSpPr>
        <p:spPr>
          <a:xfrm>
            <a:off x="467898" y="5596856"/>
            <a:ext cx="8542421" cy="1246495"/>
          </a:xfrm>
          <a:prstGeom prst="rect">
            <a:avLst/>
          </a:prstGeom>
        </p:spPr>
        <p:txBody>
          <a:bodyPr wrap="square">
            <a:spAutoFit/>
          </a:bodyPr>
          <a:lstStyle/>
          <a:p>
            <a:pPr>
              <a:spcAft>
                <a:spcPts val="600"/>
              </a:spcAft>
            </a:pPr>
            <a:r>
              <a:rPr lang="en-US" sz="1000" dirty="0" err="1" smtClean="0">
                <a:latin typeface="Calibri"/>
                <a:cs typeface="Calibri"/>
              </a:rPr>
              <a:t>Trochidis</a:t>
            </a:r>
            <a:r>
              <a:rPr lang="en-US" sz="1000" dirty="0" smtClean="0">
                <a:latin typeface="Calibri"/>
                <a:cs typeface="Calibri"/>
              </a:rPr>
              <a:t> </a:t>
            </a:r>
            <a:r>
              <a:rPr lang="en-US" sz="1000" dirty="0">
                <a:latin typeface="Calibri"/>
                <a:cs typeface="Calibri"/>
              </a:rPr>
              <a:t>K., </a:t>
            </a:r>
            <a:r>
              <a:rPr lang="en-US" sz="1000" dirty="0" err="1">
                <a:latin typeface="Calibri"/>
                <a:cs typeface="Calibri"/>
              </a:rPr>
              <a:t>Delbé</a:t>
            </a:r>
            <a:r>
              <a:rPr lang="en-US" sz="1000" dirty="0">
                <a:latin typeface="Calibri"/>
                <a:cs typeface="Calibri"/>
              </a:rPr>
              <a:t> C., &amp;  </a:t>
            </a:r>
            <a:r>
              <a:rPr lang="en-US" sz="1000" dirty="0" err="1">
                <a:latin typeface="Calibri"/>
                <a:cs typeface="Calibri"/>
              </a:rPr>
              <a:t>Bigand</a:t>
            </a:r>
            <a:r>
              <a:rPr lang="en-US" sz="1000" dirty="0">
                <a:latin typeface="Calibri"/>
                <a:cs typeface="Calibri"/>
              </a:rPr>
              <a:t> E (2011) INVESTIGATION OF THE RELATIONSHIPS BETWEEN AUDIO FEATURES AND INDUCED EMOTIONS IN CONTEMPORARY WESTERN MUSIC, SMC Conference</a:t>
            </a:r>
          </a:p>
          <a:p>
            <a:pPr>
              <a:spcAft>
                <a:spcPts val="600"/>
              </a:spcAft>
            </a:pPr>
            <a:r>
              <a:rPr lang="en-US" sz="1000" dirty="0" smtClean="0">
                <a:latin typeface="Calibri"/>
                <a:cs typeface="Calibri"/>
              </a:rPr>
              <a:t>Madsen </a:t>
            </a:r>
            <a:r>
              <a:rPr lang="en-US" sz="1000" dirty="0">
                <a:latin typeface="Calibri"/>
                <a:cs typeface="Calibri"/>
              </a:rPr>
              <a:t>J (2011) Modeling of Emotions expressed in Music using Audio features, Informatics and Mathematical </a:t>
            </a:r>
            <a:r>
              <a:rPr lang="en-US" sz="1000" dirty="0" err="1">
                <a:latin typeface="Calibri"/>
                <a:cs typeface="Calibri"/>
              </a:rPr>
              <a:t>Modelling</a:t>
            </a:r>
            <a:r>
              <a:rPr lang="en-US" sz="1000" dirty="0">
                <a:latin typeface="Calibri"/>
                <a:cs typeface="Calibri"/>
              </a:rPr>
              <a:t>, Technical University of Denmark</a:t>
            </a:r>
          </a:p>
          <a:p>
            <a:pPr>
              <a:spcAft>
                <a:spcPts val="600"/>
              </a:spcAft>
            </a:pPr>
            <a:r>
              <a:rPr lang="en-US" sz="1000" dirty="0" smtClean="0">
                <a:latin typeface="Calibri"/>
                <a:cs typeface="Calibri"/>
              </a:rPr>
              <a:t>Laurier</a:t>
            </a:r>
            <a:r>
              <a:rPr lang="en-US" sz="1000" dirty="0">
                <a:latin typeface="Calibri"/>
                <a:cs typeface="Calibri"/>
              </a:rPr>
              <a:t>, C., </a:t>
            </a:r>
            <a:r>
              <a:rPr lang="en-US" sz="1000" dirty="0" err="1">
                <a:latin typeface="Calibri"/>
                <a:cs typeface="Calibri"/>
              </a:rPr>
              <a:t>Lartillot</a:t>
            </a:r>
            <a:r>
              <a:rPr lang="en-US" sz="1000" dirty="0">
                <a:latin typeface="Calibri"/>
                <a:cs typeface="Calibri"/>
              </a:rPr>
              <a:t> O., </a:t>
            </a:r>
            <a:r>
              <a:rPr lang="en-US" sz="1000" dirty="0" err="1">
                <a:latin typeface="Calibri"/>
                <a:cs typeface="Calibri"/>
              </a:rPr>
              <a:t>Eerola</a:t>
            </a:r>
            <a:r>
              <a:rPr lang="en-US" sz="1000" dirty="0">
                <a:latin typeface="Calibri"/>
                <a:cs typeface="Calibri"/>
              </a:rPr>
              <a:t> T., &amp; </a:t>
            </a:r>
            <a:r>
              <a:rPr lang="en-US" sz="1000" dirty="0" err="1">
                <a:latin typeface="Calibri"/>
                <a:cs typeface="Calibri"/>
              </a:rPr>
              <a:t>Toiviainen</a:t>
            </a:r>
            <a:r>
              <a:rPr lang="en-US" sz="1000" dirty="0">
                <a:latin typeface="Calibri"/>
                <a:cs typeface="Calibri"/>
              </a:rPr>
              <a:t> P. (2009) Exploring Relationships between Audio Features and Emotion in Music, ESCOM, Conference of European Society for the Cognitive Sciences of </a:t>
            </a:r>
            <a:r>
              <a:rPr lang="en-US" sz="1000" dirty="0" smtClean="0">
                <a:latin typeface="Calibri"/>
                <a:cs typeface="Calibri"/>
              </a:rPr>
              <a:t>Music</a:t>
            </a:r>
          </a:p>
          <a:p>
            <a:pPr>
              <a:spcAft>
                <a:spcPts val="600"/>
              </a:spcAft>
            </a:pPr>
            <a:r>
              <a:rPr lang="en-US" sz="1000" dirty="0" err="1" smtClean="0">
                <a:latin typeface="Calibri"/>
                <a:cs typeface="Calibri"/>
              </a:rPr>
              <a:t>Sezgin</a:t>
            </a:r>
            <a:r>
              <a:rPr lang="en-US" sz="1000" dirty="0" smtClean="0">
                <a:latin typeface="Calibri"/>
                <a:cs typeface="Calibri"/>
              </a:rPr>
              <a:t> </a:t>
            </a:r>
            <a:r>
              <a:rPr lang="en-US" sz="1000" dirty="0">
                <a:latin typeface="Calibri"/>
                <a:cs typeface="Calibri"/>
              </a:rPr>
              <a:t>et al.  (2012) Perceptual audio features for emotion detection, EURASIP Journal on Audio, Speech, and Music Processing 2012:16</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31"/>
          <p:cNvSpPr txBox="1">
            <a:spLocks noGrp="1"/>
          </p:cNvSpPr>
          <p:nvPr>
            <p:ph type="title"/>
          </p:nvPr>
        </p:nvSpPr>
        <p:spPr>
          <a:xfrm>
            <a:off x="0" y="274637"/>
            <a:ext cx="4692316"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dirty="0" smtClean="0">
                <a:solidFill>
                  <a:schemeClr val="lt1"/>
                </a:solidFill>
                <a:latin typeface="Trebuchet MS"/>
                <a:ea typeface="Trebuchet MS"/>
                <a:cs typeface="Trebuchet MS"/>
                <a:sym typeface="Trebuchet MS"/>
              </a:rPr>
              <a:t>Emotive Sounds: Stimuli</a:t>
            </a:r>
            <a:endParaRPr lang="en-US" sz="3200" b="0" i="0" u="none" strike="noStrike" cap="none" baseline="0" dirty="0">
              <a:solidFill>
                <a:schemeClr val="lt1"/>
              </a:solidFill>
              <a:latin typeface="Trebuchet MS"/>
              <a:ea typeface="Trebuchet MS"/>
              <a:cs typeface="Trebuchet MS"/>
              <a:sym typeface="Trebuchet MS"/>
            </a:endParaRPr>
          </a:p>
        </p:txBody>
      </p:sp>
      <p:sp>
        <p:nvSpPr>
          <p:cNvPr id="6" name="Shape 129"/>
          <p:cNvSpPr txBox="1">
            <a:spLocks noGrp="1"/>
          </p:cNvSpPr>
          <p:nvPr>
            <p:ph type="body" idx="1"/>
          </p:nvPr>
        </p:nvSpPr>
        <p:spPr>
          <a:xfrm>
            <a:off x="362450" y="1017488"/>
            <a:ext cx="8229600" cy="4295394"/>
          </a:xfrm>
          <a:prstGeom prst="rect">
            <a:avLst/>
          </a:prstGeom>
          <a:noFill/>
        </p:spPr>
        <p:txBody>
          <a:bodyPr lIns="91425" tIns="91425" rIns="91425" bIns="91425" anchor="t" anchorCtr="0">
            <a:noAutofit/>
          </a:bodyPr>
          <a:lstStyle/>
          <a:p>
            <a:pPr marL="6350" indent="0">
              <a:buNone/>
            </a:pPr>
            <a:r>
              <a:rPr lang="en-US" sz="1400" dirty="0"/>
              <a:t>All sound and </a:t>
            </a:r>
            <a:r>
              <a:rPr lang="en-US" sz="1400" dirty="0" smtClean="0"/>
              <a:t>scales were </a:t>
            </a:r>
            <a:r>
              <a:rPr lang="en-US" sz="1400" dirty="0"/>
              <a:t>generated programmatically in the web browser, </a:t>
            </a:r>
            <a:r>
              <a:rPr lang="en-US" sz="1400" dirty="0" smtClean="0"/>
              <a:t>and so could </a:t>
            </a:r>
            <a:r>
              <a:rPr lang="en-US" sz="1400" dirty="0"/>
              <a:t>easily be integrated into </a:t>
            </a:r>
            <a:r>
              <a:rPr lang="en-US" sz="1400" dirty="0" smtClean="0"/>
              <a:t>the </a:t>
            </a:r>
            <a:r>
              <a:rPr lang="en-US" sz="1400" dirty="0" err="1" smtClean="0"/>
              <a:t>StoryScape</a:t>
            </a:r>
            <a:r>
              <a:rPr lang="en-US" sz="1400" dirty="0" smtClean="0"/>
              <a:t> app. </a:t>
            </a:r>
            <a:endParaRPr lang="en-US" sz="1400" dirty="0"/>
          </a:p>
          <a:p>
            <a:pPr marL="6350" indent="0">
              <a:buNone/>
            </a:pPr>
            <a:endParaRPr lang="en-US" sz="1400" b="1" dirty="0" smtClean="0"/>
          </a:p>
          <a:p>
            <a:pPr marL="6350" indent="0">
              <a:buNone/>
            </a:pPr>
            <a:r>
              <a:rPr lang="en-US" sz="1400" b="1" dirty="0" smtClean="0"/>
              <a:t>Generating </a:t>
            </a:r>
            <a:r>
              <a:rPr lang="en-US" sz="1400" b="1" dirty="0"/>
              <a:t>sounds in the web browser</a:t>
            </a:r>
          </a:p>
          <a:p>
            <a:pPr marL="6350" indent="0">
              <a:buNone/>
            </a:pPr>
            <a:endParaRPr lang="en-US" sz="1400" dirty="0"/>
          </a:p>
          <a:p>
            <a:pPr marL="6350" indent="0" algn="just">
              <a:buNone/>
            </a:pPr>
            <a:r>
              <a:rPr lang="en-US" sz="1400" dirty="0"/>
              <a:t>Sample generation is achieved in the browser using Keith </a:t>
            </a:r>
            <a:r>
              <a:rPr lang="en-US" sz="1400" dirty="0" err="1"/>
              <a:t>Horwood’s</a:t>
            </a:r>
            <a:r>
              <a:rPr lang="en-US" sz="1400" dirty="0"/>
              <a:t> open source Audio Synth (</a:t>
            </a:r>
            <a:r>
              <a:rPr lang="en-US" sz="1400" dirty="0">
                <a:hlinkClick r:id="rId2"/>
              </a:rPr>
              <a:t>https://github.com/keithwhor/</a:t>
            </a:r>
            <a:r>
              <a:rPr lang="en-US" sz="1400" dirty="0" smtClean="0">
                <a:hlinkClick r:id="rId2"/>
              </a:rPr>
              <a:t>audiosynth</a:t>
            </a:r>
            <a:r>
              <a:rPr lang="en-US" sz="1400" dirty="0" smtClean="0"/>
              <a:t>)</a:t>
            </a:r>
            <a:r>
              <a:rPr lang="en-US" sz="1400" dirty="0"/>
              <a:t>. The artificially synthesized piano sample for each note is intended to be a relatively neutral sound. It does not have a particularly long or short attack or decay and it is relatively pure-toned, not dissonant or abrasive. It is intended not to affect perception of the stability of the scale being played. The timing, direction, and scale type should have much stronger influence. The generated sound was the same for all participants and does not vary based on browser implementation. </a:t>
            </a:r>
          </a:p>
          <a:p>
            <a:pPr marL="6350" indent="0">
              <a:buNone/>
            </a:pPr>
            <a:endParaRPr lang="en-US" sz="1400" dirty="0"/>
          </a:p>
          <a:p>
            <a:pPr marL="6350" indent="0">
              <a:buNone/>
            </a:pPr>
            <a:r>
              <a:rPr lang="en-US" sz="1400" dirty="0">
                <a:hlinkClick r:id="rId3"/>
              </a:rPr>
              <a:t>Line 225 </a:t>
            </a:r>
            <a:r>
              <a:rPr lang="en-US" sz="1400" dirty="0"/>
              <a:t>defines attack, decay, sustain and noise functions that are used to play each note of the scale. </a:t>
            </a:r>
            <a:endParaRPr lang="en-US" sz="1400" dirty="0" smtClean="0"/>
          </a:p>
          <a:p>
            <a:pPr marL="6350" indent="0">
              <a:buNone/>
            </a:pPr>
            <a:endParaRPr lang="en-US" sz="1400" dirty="0"/>
          </a:p>
          <a:p>
            <a:pPr marL="6350" indent="0">
              <a:buNone/>
            </a:pPr>
            <a:r>
              <a:rPr lang="en-US" sz="1400" dirty="0" smtClean="0"/>
              <a:t>Each of the emotive shapes was also left silent in each study so as to gauge the emotional perception of the shapes alone, and understand the effect of any sounds on that perception.</a:t>
            </a:r>
            <a:endParaRPr lang="en-US" sz="1400" dirty="0"/>
          </a:p>
        </p:txBody>
      </p:sp>
    </p:spTree>
    <p:extLst>
      <p:ext uri="{BB962C8B-B14F-4D97-AF65-F5344CB8AC3E}">
        <p14:creationId xmlns:p14="http://schemas.microsoft.com/office/powerpoint/2010/main" val="37931762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1899000" y="2788850"/>
            <a:ext cx="5345999" cy="684600"/>
          </a:xfrm>
          <a:prstGeom prst="rect">
            <a:avLst/>
          </a:prstGeom>
          <a:solidFill>
            <a:srgbClr val="A5A5A5"/>
          </a:solidFill>
          <a:ln>
            <a:noFill/>
          </a:ln>
        </p:spPr>
        <p:txBody>
          <a:bodyPr lIns="91425" tIns="45700" rIns="91425" bIns="45700" anchor="ctr" anchorCtr="0">
            <a:noAutofit/>
          </a:bodyPr>
          <a:lstStyle/>
          <a:p>
            <a:pPr marL="0" marR="0" lvl="0" indent="0" rtl="0">
              <a:spcBef>
                <a:spcPts val="0"/>
              </a:spcBef>
              <a:buClr>
                <a:schemeClr val="lt1"/>
              </a:buClr>
              <a:buSzPct val="25000"/>
              <a:buFont typeface="Trebuchet MS"/>
              <a:buNone/>
            </a:pPr>
            <a:r>
              <a:rPr lang="en-US" sz="3200" dirty="0" smtClean="0">
                <a:solidFill>
                  <a:schemeClr val="lt1"/>
                </a:solidFill>
                <a:latin typeface="Trebuchet MS"/>
                <a:ea typeface="Trebuchet MS"/>
                <a:cs typeface="Trebuchet MS"/>
                <a:sym typeface="Trebuchet MS"/>
              </a:rPr>
              <a:t>Experimental Methods</a:t>
            </a:r>
            <a:endParaRPr lang="en-US" sz="3200"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5165832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0" y="274637"/>
            <a:ext cx="60666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a:solidFill>
                  <a:schemeClr val="lt1"/>
                </a:solidFill>
                <a:latin typeface="Trebuchet MS"/>
                <a:ea typeface="Trebuchet MS"/>
                <a:cs typeface="Trebuchet MS"/>
                <a:sym typeface="Trebuchet MS"/>
              </a:rPr>
              <a:t>  User Evaluation: Study Design</a:t>
            </a:r>
          </a:p>
        </p:txBody>
      </p:sp>
      <p:sp>
        <p:nvSpPr>
          <p:cNvPr id="271" name="Shape 271"/>
          <p:cNvSpPr txBox="1">
            <a:spLocks noGrp="1"/>
          </p:cNvSpPr>
          <p:nvPr>
            <p:ph type="body" idx="1"/>
          </p:nvPr>
        </p:nvSpPr>
        <p:spPr>
          <a:xfrm>
            <a:off x="457200" y="1052104"/>
            <a:ext cx="8229600" cy="4526100"/>
          </a:xfrm>
          <a:prstGeom prst="rect">
            <a:avLst/>
          </a:prstGeom>
          <a:noFill/>
          <a:ln>
            <a:noFill/>
          </a:ln>
        </p:spPr>
        <p:txBody>
          <a:bodyPr lIns="91425" tIns="45700" rIns="91425" bIns="45700" anchor="t" anchorCtr="0">
            <a:noAutofit/>
          </a:bodyPr>
          <a:lstStyle/>
          <a:p>
            <a:pPr marL="0" marR="0" lvl="0" indent="0" algn="just" rtl="0">
              <a:spcBef>
                <a:spcPts val="0"/>
              </a:spcBef>
              <a:spcAft>
                <a:spcPts val="1200"/>
              </a:spcAft>
              <a:buClr>
                <a:schemeClr val="dk1"/>
              </a:buClr>
              <a:buSzPct val="100000"/>
              <a:buNone/>
            </a:pPr>
            <a:r>
              <a:rPr lang="en-US" sz="1400" dirty="0" smtClean="0"/>
              <a:t>Our study was carried out by creating a website with a survey asking participants to evaluate the different shape and sound stimuli.  We had originally intended on distributing a link to the website to many participants via email, </a:t>
            </a:r>
            <a:r>
              <a:rPr lang="en-US" sz="1400" dirty="0"/>
              <a:t>and having participants contribute any time or </a:t>
            </a:r>
            <a:r>
              <a:rPr lang="en-US" sz="1400" dirty="0" smtClean="0"/>
              <a:t>place.  Instead</a:t>
            </a:r>
            <a:r>
              <a:rPr lang="en-US" sz="1400" dirty="0"/>
              <a:t>, we ran individual sessions with participants in controlled </a:t>
            </a:r>
            <a:r>
              <a:rPr lang="en-US" sz="1400" dirty="0" smtClean="0"/>
              <a:t>environments to limit the level of unwarranted distractions that could occur.</a:t>
            </a:r>
            <a:endParaRPr lang="en-US" sz="1400" dirty="0"/>
          </a:p>
          <a:p>
            <a:pPr marL="0" indent="0" algn="just">
              <a:spcBef>
                <a:spcPts val="0"/>
              </a:spcBef>
              <a:spcAft>
                <a:spcPts val="1200"/>
              </a:spcAft>
              <a:buSzPct val="100000"/>
              <a:buNone/>
            </a:pPr>
            <a:r>
              <a:rPr lang="en-US" sz="1400" dirty="0"/>
              <a:t>Using pre-questions, we attempted to ascertain the participant's self reported </a:t>
            </a:r>
            <a:r>
              <a:rPr lang="en-US" sz="1400" dirty="0" smtClean="0"/>
              <a:t>mood using the Brief Mood Introspection Scale (Mayer).  This mood rating </a:t>
            </a:r>
            <a:r>
              <a:rPr lang="en-US" sz="1400" dirty="0"/>
              <a:t>scale </a:t>
            </a:r>
            <a:r>
              <a:rPr lang="en-US" sz="1400" dirty="0" smtClean="0"/>
              <a:t>is a freely available model </a:t>
            </a:r>
            <a:r>
              <a:rPr lang="en-US" sz="1400" dirty="0"/>
              <a:t>consisting of 16 mood-</a:t>
            </a:r>
            <a:r>
              <a:rPr lang="en-US" sz="1400" dirty="0" smtClean="0"/>
              <a:t>adjectives (e.g. “happy”, “tired”, “caring”) </a:t>
            </a:r>
            <a:r>
              <a:rPr lang="en-US" sz="1400" dirty="0"/>
              <a:t>to which a person </a:t>
            </a:r>
            <a:r>
              <a:rPr lang="en-US" sz="1400" dirty="0" smtClean="0"/>
              <a:t>rates how they are feeling on a 4 point scale (“Definitely feel”, “Slightly feel”, “Do not feel”, “Definitely do not feel”). Responses to the </a:t>
            </a:r>
            <a:r>
              <a:rPr lang="en-US" sz="1400" dirty="0"/>
              <a:t>scale can </a:t>
            </a:r>
            <a:r>
              <a:rPr lang="en-US" sz="1400" dirty="0" smtClean="0"/>
              <a:t>then yield measures </a:t>
            </a:r>
            <a:r>
              <a:rPr lang="en-US" sz="1400" dirty="0"/>
              <a:t>of overall pleasant</a:t>
            </a:r>
            <a:r>
              <a:rPr lang="en-US" sz="1400" dirty="0" smtClean="0"/>
              <a:t>-unpleasant mood and </a:t>
            </a:r>
            <a:r>
              <a:rPr lang="en-US" sz="1400" dirty="0"/>
              <a:t>arousal-calm </a:t>
            </a:r>
            <a:r>
              <a:rPr lang="en-US" sz="1400" dirty="0" smtClean="0"/>
              <a:t>mood of each of the participants.</a:t>
            </a:r>
          </a:p>
          <a:p>
            <a:pPr marL="0" indent="0" algn="just">
              <a:spcBef>
                <a:spcPts val="0"/>
              </a:spcBef>
              <a:spcAft>
                <a:spcPts val="1200"/>
              </a:spcAft>
              <a:buSzPct val="100000"/>
              <a:buNone/>
            </a:pPr>
            <a:r>
              <a:rPr lang="en-US" sz="1400" dirty="0" smtClean="0"/>
              <a:t>The participants then continued to the main evaluation where they were asked to view different combinations of shape and sound stimuli.  They were then asked to rate how they perceived certain emotional attributes of the speech bubble.  The three PAD scales were tested by asking users to rate the “Positivity”, “Energy” and “Confidence” of the speech bubbles on a 5 point scale (Very…, Slightly…, Neutral, Slightly Un…, Very Un…).  The participants were also asked to chose one of the 5 emotions (Calm, Happy, Angry, Sad, Sleepy) which best represented the emotion of the shape-sound animation – this was asked after the PAD scales so as not to bias the responses to these questions.  Finally, the participants were asked to fill in any other adjectives they thought suited the animation, and rate if they thought the sound matched the shape.  After the participants had evaluated all 20 shape-sound combinations, they were asked two questions regarding what they thought of the idea of using emotive shapes and sounds to communicate emotions in a storytelling context.</a:t>
            </a:r>
          </a:p>
          <a:p>
            <a:pPr marL="0" indent="0" algn="just">
              <a:spcBef>
                <a:spcPts val="0"/>
              </a:spcBef>
              <a:spcAft>
                <a:spcPts val="1200"/>
              </a:spcAft>
              <a:buSzPct val="100000"/>
              <a:buNone/>
            </a:pPr>
            <a:r>
              <a:rPr lang="en-US" sz="1400" dirty="0" smtClean="0"/>
              <a:t>The study took a total of 15-20 minutes per participant. </a:t>
            </a:r>
            <a:r>
              <a:rPr lang="en-US" sz="1400" dirty="0"/>
              <a:t> </a:t>
            </a:r>
            <a:r>
              <a:rPr lang="en-US" sz="1400" dirty="0" smtClean="0"/>
              <a:t> 25 participants took part in the study, leading to us collecting 500 individual </a:t>
            </a:r>
            <a:r>
              <a:rPr lang="en-US" sz="1400" dirty="0"/>
              <a:t>responses </a:t>
            </a:r>
            <a:r>
              <a:rPr lang="en-US" sz="1400" dirty="0" smtClean="0"/>
              <a:t>to the shape-sound stimuli. The </a:t>
            </a:r>
            <a:r>
              <a:rPr lang="en-US" sz="1400" dirty="0" err="1" smtClean="0"/>
              <a:t>anonymized</a:t>
            </a:r>
            <a:r>
              <a:rPr lang="en-US" sz="1400" dirty="0" smtClean="0"/>
              <a:t> </a:t>
            </a:r>
            <a:r>
              <a:rPr lang="en-US" sz="1400" dirty="0"/>
              <a:t>data collected from the </a:t>
            </a:r>
            <a:r>
              <a:rPr lang="en-US" sz="1400" dirty="0" smtClean="0"/>
              <a:t>website survey was collected into two Google docs for further analysis.</a:t>
            </a:r>
          </a:p>
          <a:p>
            <a:pPr marL="342900" marR="0" lvl="0" indent="-342900" algn="just" rtl="0">
              <a:spcBef>
                <a:spcPts val="0"/>
              </a:spcBef>
              <a:spcAft>
                <a:spcPts val="1200"/>
              </a:spcAft>
              <a:buClr>
                <a:schemeClr val="dk1"/>
              </a:buClr>
              <a:buSzPct val="100000"/>
              <a:buFont typeface="Calibri"/>
              <a:buChar char="•"/>
            </a:pPr>
            <a:endParaRPr lang="en-US" sz="1400" dirty="0"/>
          </a:p>
          <a:p>
            <a:pPr marL="342900" marR="0" lvl="0" indent="-342900" algn="just" rtl="0">
              <a:spcBef>
                <a:spcPts val="0"/>
              </a:spcBef>
              <a:spcAft>
                <a:spcPts val="1200"/>
              </a:spcAft>
              <a:buClr>
                <a:schemeClr val="dk1"/>
              </a:buClr>
              <a:buSzPct val="100000"/>
              <a:buFont typeface="Calibri"/>
              <a:buChar char="•"/>
            </a:pPr>
            <a:endParaRPr lang="en-US" sz="1400" dirty="0"/>
          </a:p>
        </p:txBody>
      </p:sp>
      <p:sp>
        <p:nvSpPr>
          <p:cNvPr id="2" name="Rectangle 1"/>
          <p:cNvSpPr/>
          <p:nvPr/>
        </p:nvSpPr>
        <p:spPr>
          <a:xfrm>
            <a:off x="267369" y="6493652"/>
            <a:ext cx="8515684" cy="246221"/>
          </a:xfrm>
          <a:prstGeom prst="rect">
            <a:avLst/>
          </a:prstGeom>
        </p:spPr>
        <p:txBody>
          <a:bodyPr wrap="square">
            <a:spAutoFit/>
          </a:bodyPr>
          <a:lstStyle/>
          <a:p>
            <a:r>
              <a:rPr lang="en-US" sz="1000" dirty="0">
                <a:latin typeface="Calibri"/>
                <a:cs typeface="Calibri"/>
              </a:rPr>
              <a:t>Mayer, J. D., &amp; </a:t>
            </a:r>
            <a:r>
              <a:rPr lang="en-US" sz="1000" dirty="0" err="1">
                <a:latin typeface="Calibri"/>
                <a:cs typeface="Calibri"/>
              </a:rPr>
              <a:t>Gaschke</a:t>
            </a:r>
            <a:r>
              <a:rPr lang="en-US" sz="1000" dirty="0">
                <a:latin typeface="Calibri"/>
                <a:cs typeface="Calibri"/>
              </a:rPr>
              <a:t>, Y. N. (1988). The experience and meta-experience of mood. Journal of Personality and Social Psychology, 55, 102-111.</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0" y="274637"/>
            <a:ext cx="6066724" cy="68457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a:solidFill>
                  <a:schemeClr val="lt1"/>
                </a:solidFill>
                <a:latin typeface="Trebuchet MS"/>
                <a:ea typeface="Trebuchet MS"/>
                <a:cs typeface="Trebuchet MS"/>
                <a:sym typeface="Trebuchet MS"/>
              </a:rPr>
              <a:t>  User Evaluation: Study Design</a:t>
            </a:r>
          </a:p>
        </p:txBody>
      </p:sp>
      <p:sp>
        <p:nvSpPr>
          <p:cNvPr id="229" name="Shape 229"/>
          <p:cNvSpPr/>
          <p:nvPr/>
        </p:nvSpPr>
        <p:spPr>
          <a:xfrm>
            <a:off x="266700" y="2433425"/>
            <a:ext cx="8610599" cy="1447800"/>
          </a:xfrm>
          <a:prstGeom prst="rect">
            <a:avLst/>
          </a:prstGeom>
          <a:noFill/>
          <a:ln w="19050" cap="flat">
            <a:solidFill>
              <a:srgbClr val="999999"/>
            </a:solidFill>
            <a:prstDash val="dot"/>
            <a:round/>
            <a:headEnd type="none" w="med" len="med"/>
            <a:tailEnd type="none" w="med" len="med"/>
          </a:ln>
        </p:spPr>
        <p:txBody>
          <a:bodyPr lIns="91425" tIns="91425" rIns="91425" bIns="91425" anchor="t" anchorCtr="0">
            <a:noAutofit/>
          </a:bodyPr>
          <a:lstStyle/>
          <a:p>
            <a:pPr lvl="0" algn="ctr" rtl="0">
              <a:buNone/>
            </a:pPr>
            <a:r>
              <a:rPr lang="en-US">
                <a:solidFill>
                  <a:srgbClr val="434343"/>
                </a:solidFill>
              </a:rPr>
              <a:t>For each combination</a:t>
            </a:r>
          </a:p>
        </p:txBody>
      </p:sp>
      <p:sp>
        <p:nvSpPr>
          <p:cNvPr id="230" name="Shape 230"/>
          <p:cNvSpPr/>
          <p:nvPr/>
        </p:nvSpPr>
        <p:spPr>
          <a:xfrm>
            <a:off x="3629625" y="1418225"/>
            <a:ext cx="1603800" cy="659999"/>
          </a:xfrm>
          <a:prstGeom prst="rect">
            <a:avLst/>
          </a:prstGeom>
          <a:solidFill>
            <a:srgbClr val="CCCCCC"/>
          </a:solidFill>
          <a:ln w="9525" cap="flat">
            <a:solidFill>
              <a:srgbClr val="434343"/>
            </a:solidFill>
            <a:prstDash val="solid"/>
            <a:round/>
            <a:headEnd type="none" w="med" len="med"/>
            <a:tailEnd type="none" w="med" len="med"/>
          </a:ln>
        </p:spPr>
        <p:txBody>
          <a:bodyPr lIns="91425" tIns="91425" rIns="91425" bIns="91425" anchor="ctr" anchorCtr="0">
            <a:noAutofit/>
          </a:bodyPr>
          <a:lstStyle/>
          <a:p>
            <a:pPr lvl="0" algn="ctr" rtl="0">
              <a:buNone/>
            </a:pPr>
            <a:r>
              <a:rPr lang="en-US" sz="1200">
                <a:solidFill>
                  <a:srgbClr val="434343"/>
                </a:solidFill>
              </a:rPr>
              <a:t>Short survey to determine starting mood</a:t>
            </a:r>
          </a:p>
        </p:txBody>
      </p:sp>
      <p:cxnSp>
        <p:nvCxnSpPr>
          <p:cNvPr id="231" name="Shape 231"/>
          <p:cNvCxnSpPr>
            <a:stCxn id="230" idx="3"/>
          </p:cNvCxnSpPr>
          <p:nvPr/>
        </p:nvCxnSpPr>
        <p:spPr>
          <a:xfrm>
            <a:off x="5233425" y="1748224"/>
            <a:ext cx="748200" cy="0"/>
          </a:xfrm>
          <a:prstGeom prst="straightConnector1">
            <a:avLst/>
          </a:prstGeom>
          <a:noFill/>
          <a:ln w="19050" cap="flat">
            <a:solidFill>
              <a:srgbClr val="000000"/>
            </a:solidFill>
            <a:prstDash val="solid"/>
            <a:round/>
            <a:headEnd type="none" w="lg" len="lg"/>
            <a:tailEnd type="triangle" w="lg" len="lg"/>
          </a:ln>
        </p:spPr>
      </p:cxnSp>
      <p:sp>
        <p:nvSpPr>
          <p:cNvPr id="232" name="Shape 232"/>
          <p:cNvSpPr/>
          <p:nvPr/>
        </p:nvSpPr>
        <p:spPr>
          <a:xfrm>
            <a:off x="5978100" y="1366625"/>
            <a:ext cx="1603800" cy="659999"/>
          </a:xfrm>
          <a:prstGeom prst="rect">
            <a:avLst/>
          </a:prstGeom>
          <a:solidFill>
            <a:srgbClr val="CCCCCC"/>
          </a:solidFill>
          <a:ln w="9525" cap="flat">
            <a:solidFill>
              <a:srgbClr val="434343"/>
            </a:solidFill>
            <a:prstDash val="solid"/>
            <a:round/>
            <a:headEnd type="none" w="med" len="med"/>
            <a:tailEnd type="none" w="med" len="med"/>
          </a:ln>
        </p:spPr>
        <p:txBody>
          <a:bodyPr lIns="91425" tIns="91425" rIns="91425" bIns="91425" anchor="ctr" anchorCtr="0">
            <a:noAutofit/>
          </a:bodyPr>
          <a:lstStyle/>
          <a:p>
            <a:endParaRPr/>
          </a:p>
        </p:txBody>
      </p:sp>
      <p:sp>
        <p:nvSpPr>
          <p:cNvPr id="233" name="Shape 233"/>
          <p:cNvSpPr/>
          <p:nvPr/>
        </p:nvSpPr>
        <p:spPr>
          <a:xfrm>
            <a:off x="6050700" y="1442825"/>
            <a:ext cx="1603800" cy="659999"/>
          </a:xfrm>
          <a:prstGeom prst="rect">
            <a:avLst/>
          </a:prstGeom>
          <a:solidFill>
            <a:srgbClr val="CCCCCC"/>
          </a:solidFill>
          <a:ln w="9525" cap="flat">
            <a:solidFill>
              <a:srgbClr val="434343"/>
            </a:solidFill>
            <a:prstDash val="solid"/>
            <a:round/>
            <a:headEnd type="none" w="med" len="med"/>
            <a:tailEnd type="none" w="med" len="med"/>
          </a:ln>
        </p:spPr>
        <p:txBody>
          <a:bodyPr lIns="91425" tIns="91425" rIns="91425" bIns="91425" anchor="ctr" anchorCtr="0">
            <a:noAutofit/>
          </a:bodyPr>
          <a:lstStyle/>
          <a:p>
            <a:endParaRPr/>
          </a:p>
        </p:txBody>
      </p:sp>
      <p:sp>
        <p:nvSpPr>
          <p:cNvPr id="234" name="Shape 234"/>
          <p:cNvSpPr/>
          <p:nvPr/>
        </p:nvSpPr>
        <p:spPr>
          <a:xfrm>
            <a:off x="6130500" y="1519025"/>
            <a:ext cx="1603800" cy="659999"/>
          </a:xfrm>
          <a:prstGeom prst="rect">
            <a:avLst/>
          </a:prstGeom>
          <a:solidFill>
            <a:srgbClr val="CCCCCC"/>
          </a:solidFill>
          <a:ln w="9525" cap="flat">
            <a:solidFill>
              <a:srgbClr val="434343"/>
            </a:solidFill>
            <a:prstDash val="solid"/>
            <a:round/>
            <a:headEnd type="none" w="med" len="med"/>
            <a:tailEnd type="none" w="med" len="med"/>
          </a:ln>
        </p:spPr>
        <p:txBody>
          <a:bodyPr lIns="91425" tIns="91425" rIns="91425" bIns="91425" anchor="ctr" anchorCtr="0">
            <a:noAutofit/>
          </a:bodyPr>
          <a:lstStyle/>
          <a:p>
            <a:pPr lvl="0" algn="ctr" rtl="0">
              <a:buNone/>
            </a:pPr>
            <a:r>
              <a:rPr lang="en-US" sz="1200">
                <a:solidFill>
                  <a:srgbClr val="434343"/>
                </a:solidFill>
              </a:rPr>
              <a:t>20 combinations of bubble, scale type, direction, timing</a:t>
            </a:r>
          </a:p>
        </p:txBody>
      </p:sp>
      <p:sp>
        <p:nvSpPr>
          <p:cNvPr id="235" name="Shape 235"/>
          <p:cNvSpPr/>
          <p:nvPr/>
        </p:nvSpPr>
        <p:spPr>
          <a:xfrm>
            <a:off x="1257300" y="1418225"/>
            <a:ext cx="1603800" cy="659999"/>
          </a:xfrm>
          <a:prstGeom prst="rect">
            <a:avLst/>
          </a:prstGeom>
          <a:solidFill>
            <a:srgbClr val="CCCCCC"/>
          </a:solidFill>
          <a:ln w="9525" cap="flat">
            <a:solidFill>
              <a:srgbClr val="434343"/>
            </a:solidFill>
            <a:prstDash val="solid"/>
            <a:round/>
            <a:headEnd type="none" w="med" len="med"/>
            <a:tailEnd type="none" w="med" len="med"/>
          </a:ln>
        </p:spPr>
        <p:txBody>
          <a:bodyPr lIns="91425" tIns="91425" rIns="91425" bIns="91425" anchor="ctr" anchorCtr="0">
            <a:noAutofit/>
          </a:bodyPr>
          <a:lstStyle/>
          <a:p>
            <a:pPr lvl="0" algn="ctr" rtl="0">
              <a:buNone/>
            </a:pPr>
            <a:r>
              <a:rPr lang="en-US" sz="1200">
                <a:solidFill>
                  <a:srgbClr val="434343"/>
                </a:solidFill>
              </a:rPr>
              <a:t>User presented with consent form</a:t>
            </a:r>
          </a:p>
        </p:txBody>
      </p:sp>
      <p:cxnSp>
        <p:nvCxnSpPr>
          <p:cNvPr id="236" name="Shape 236"/>
          <p:cNvCxnSpPr>
            <a:stCxn id="235" idx="3"/>
            <a:endCxn id="230" idx="1"/>
          </p:cNvCxnSpPr>
          <p:nvPr/>
        </p:nvCxnSpPr>
        <p:spPr>
          <a:xfrm>
            <a:off x="2861100" y="1748224"/>
            <a:ext cx="768524" cy="0"/>
          </a:xfrm>
          <a:prstGeom prst="straightConnector1">
            <a:avLst/>
          </a:prstGeom>
          <a:noFill/>
          <a:ln w="19050" cap="flat">
            <a:solidFill>
              <a:srgbClr val="000000"/>
            </a:solidFill>
            <a:prstDash val="solid"/>
            <a:round/>
            <a:headEnd type="none" w="lg" len="lg"/>
            <a:tailEnd type="triangle" w="lg" len="lg"/>
          </a:ln>
        </p:spPr>
      </p:cxnSp>
      <p:sp>
        <p:nvSpPr>
          <p:cNvPr id="237" name="Shape 237"/>
          <p:cNvSpPr/>
          <p:nvPr/>
        </p:nvSpPr>
        <p:spPr>
          <a:xfrm>
            <a:off x="7032225" y="2764025"/>
            <a:ext cx="1603800" cy="888600"/>
          </a:xfrm>
          <a:prstGeom prst="rect">
            <a:avLst/>
          </a:prstGeom>
          <a:solidFill>
            <a:srgbClr val="CCCCCC"/>
          </a:solidFill>
          <a:ln w="9525" cap="flat">
            <a:solidFill>
              <a:srgbClr val="434343"/>
            </a:solidFill>
            <a:prstDash val="solid"/>
            <a:round/>
            <a:headEnd type="none" w="med" len="med"/>
            <a:tailEnd type="none" w="med" len="med"/>
          </a:ln>
        </p:spPr>
        <p:txBody>
          <a:bodyPr lIns="91425" tIns="91425" rIns="91425" bIns="91425" anchor="ctr" anchorCtr="0">
            <a:noAutofit/>
          </a:bodyPr>
          <a:lstStyle/>
          <a:p>
            <a:pPr lvl="0" algn="ctr" rtl="0">
              <a:buNone/>
            </a:pPr>
            <a:r>
              <a:rPr lang="en-US" sz="1200">
                <a:solidFill>
                  <a:srgbClr val="434343"/>
                </a:solidFill>
              </a:rPr>
              <a:t>User rates combination using PAD scale</a:t>
            </a:r>
          </a:p>
          <a:p>
            <a:pPr lvl="0" algn="ctr" rtl="0">
              <a:buNone/>
            </a:pPr>
            <a:r>
              <a:rPr lang="en-US" sz="800">
                <a:solidFill>
                  <a:srgbClr val="434343"/>
                </a:solidFill>
              </a:rPr>
              <a:t>positive, energetic, confident</a:t>
            </a:r>
            <a:r>
              <a:rPr lang="en-US" sz="1200">
                <a:solidFill>
                  <a:srgbClr val="434343"/>
                </a:solidFill>
              </a:rPr>
              <a:t> </a:t>
            </a:r>
          </a:p>
        </p:txBody>
      </p:sp>
      <p:sp>
        <p:nvSpPr>
          <p:cNvPr id="238" name="Shape 238"/>
          <p:cNvSpPr/>
          <p:nvPr/>
        </p:nvSpPr>
        <p:spPr>
          <a:xfrm>
            <a:off x="2631925" y="2890625"/>
            <a:ext cx="1752600" cy="659999"/>
          </a:xfrm>
          <a:prstGeom prst="rect">
            <a:avLst/>
          </a:prstGeom>
          <a:solidFill>
            <a:srgbClr val="CCCCCC"/>
          </a:solidFill>
          <a:ln w="9525" cap="flat">
            <a:solidFill>
              <a:srgbClr val="434343"/>
            </a:solidFill>
            <a:prstDash val="solid"/>
            <a:round/>
            <a:headEnd type="none" w="med" len="med"/>
            <a:tailEnd type="none" w="med" len="med"/>
          </a:ln>
        </p:spPr>
        <p:txBody>
          <a:bodyPr lIns="91425" tIns="91425" rIns="91425" bIns="91425" anchor="ctr" anchorCtr="0">
            <a:noAutofit/>
          </a:bodyPr>
          <a:lstStyle/>
          <a:p>
            <a:pPr lvl="0" algn="ctr" rtl="0">
              <a:buNone/>
            </a:pPr>
            <a:r>
              <a:rPr lang="en-US" sz="1200">
                <a:solidFill>
                  <a:srgbClr val="434343"/>
                </a:solidFill>
              </a:rPr>
              <a:t>User lists adjectives for combination</a:t>
            </a:r>
          </a:p>
        </p:txBody>
      </p:sp>
      <p:sp>
        <p:nvSpPr>
          <p:cNvPr id="239" name="Shape 239"/>
          <p:cNvSpPr/>
          <p:nvPr/>
        </p:nvSpPr>
        <p:spPr>
          <a:xfrm>
            <a:off x="4832075" y="2890625"/>
            <a:ext cx="1752600" cy="659999"/>
          </a:xfrm>
          <a:prstGeom prst="rect">
            <a:avLst/>
          </a:prstGeom>
          <a:solidFill>
            <a:srgbClr val="CCCCCC"/>
          </a:solidFill>
          <a:ln w="9525" cap="flat">
            <a:solidFill>
              <a:srgbClr val="434343"/>
            </a:solidFill>
            <a:prstDash val="solid"/>
            <a:round/>
            <a:headEnd type="none" w="med" len="med"/>
            <a:tailEnd type="none" w="med" len="med"/>
          </a:ln>
        </p:spPr>
        <p:txBody>
          <a:bodyPr lIns="91425" tIns="91425" rIns="91425" bIns="91425" anchor="ctr" anchorCtr="0">
            <a:noAutofit/>
          </a:bodyPr>
          <a:lstStyle/>
          <a:p>
            <a:pPr lvl="0" algn="ctr" rtl="0">
              <a:buNone/>
            </a:pPr>
            <a:r>
              <a:rPr lang="en-US" sz="1200">
                <a:solidFill>
                  <a:srgbClr val="434343"/>
                </a:solidFill>
              </a:rPr>
              <a:t>User picks emotion for combination</a:t>
            </a:r>
          </a:p>
          <a:p>
            <a:pPr lvl="0" algn="ctr" rtl="0">
              <a:buNone/>
            </a:pPr>
            <a:r>
              <a:rPr lang="en-US" sz="800">
                <a:solidFill>
                  <a:srgbClr val="434343"/>
                </a:solidFill>
              </a:rPr>
              <a:t>angry, happy, sad, calm, sleepy </a:t>
            </a:r>
          </a:p>
        </p:txBody>
      </p:sp>
      <p:cxnSp>
        <p:nvCxnSpPr>
          <p:cNvPr id="240" name="Shape 240"/>
          <p:cNvCxnSpPr>
            <a:stCxn id="237" idx="1"/>
            <a:endCxn id="239" idx="3"/>
          </p:cNvCxnSpPr>
          <p:nvPr/>
        </p:nvCxnSpPr>
        <p:spPr>
          <a:xfrm flipH="1">
            <a:off x="6584675" y="3208325"/>
            <a:ext cx="447549" cy="12299"/>
          </a:xfrm>
          <a:prstGeom prst="straightConnector1">
            <a:avLst/>
          </a:prstGeom>
          <a:noFill/>
          <a:ln w="19050" cap="flat">
            <a:solidFill>
              <a:srgbClr val="000000"/>
            </a:solidFill>
            <a:prstDash val="solid"/>
            <a:round/>
            <a:headEnd type="none" w="lg" len="lg"/>
            <a:tailEnd type="triangle" w="lg" len="lg"/>
          </a:ln>
        </p:spPr>
      </p:cxnSp>
      <p:cxnSp>
        <p:nvCxnSpPr>
          <p:cNvPr id="241" name="Shape 241"/>
          <p:cNvCxnSpPr>
            <a:stCxn id="239" idx="1"/>
            <a:endCxn id="238" idx="3"/>
          </p:cNvCxnSpPr>
          <p:nvPr/>
        </p:nvCxnSpPr>
        <p:spPr>
          <a:xfrm rot="10800000">
            <a:off x="4384525" y="3220624"/>
            <a:ext cx="447549" cy="0"/>
          </a:xfrm>
          <a:prstGeom prst="straightConnector1">
            <a:avLst/>
          </a:prstGeom>
          <a:noFill/>
          <a:ln w="19050" cap="flat">
            <a:solidFill>
              <a:srgbClr val="000000"/>
            </a:solidFill>
            <a:prstDash val="solid"/>
            <a:round/>
            <a:headEnd type="none" w="lg" len="lg"/>
            <a:tailEnd type="triangle" w="lg" len="lg"/>
          </a:ln>
        </p:spPr>
      </p:cxnSp>
      <p:cxnSp>
        <p:nvCxnSpPr>
          <p:cNvPr id="242" name="Shape 242"/>
          <p:cNvCxnSpPr>
            <a:stCxn id="234" idx="2"/>
            <a:endCxn id="237" idx="0"/>
          </p:cNvCxnSpPr>
          <p:nvPr/>
        </p:nvCxnSpPr>
        <p:spPr>
          <a:xfrm>
            <a:off x="6932400" y="2179024"/>
            <a:ext cx="901725" cy="585000"/>
          </a:xfrm>
          <a:prstGeom prst="straightConnector1">
            <a:avLst/>
          </a:prstGeom>
          <a:noFill/>
          <a:ln w="19050" cap="flat">
            <a:solidFill>
              <a:srgbClr val="000000"/>
            </a:solidFill>
            <a:prstDash val="solid"/>
            <a:round/>
            <a:headEnd type="none" w="lg" len="lg"/>
            <a:tailEnd type="triangle" w="lg" len="lg"/>
          </a:ln>
        </p:spPr>
      </p:cxnSp>
      <p:sp>
        <p:nvSpPr>
          <p:cNvPr id="243" name="Shape 243"/>
          <p:cNvSpPr/>
          <p:nvPr/>
        </p:nvSpPr>
        <p:spPr>
          <a:xfrm>
            <a:off x="431775" y="2890625"/>
            <a:ext cx="1752600" cy="659999"/>
          </a:xfrm>
          <a:prstGeom prst="rect">
            <a:avLst/>
          </a:prstGeom>
          <a:solidFill>
            <a:srgbClr val="CCCCCC"/>
          </a:solidFill>
          <a:ln w="9525" cap="flat">
            <a:solidFill>
              <a:srgbClr val="434343"/>
            </a:solidFill>
            <a:prstDash val="solid"/>
            <a:round/>
            <a:headEnd type="none" w="med" len="med"/>
            <a:tailEnd type="none" w="med" len="med"/>
          </a:ln>
        </p:spPr>
        <p:txBody>
          <a:bodyPr lIns="91425" tIns="91425" rIns="91425" bIns="91425" anchor="ctr" anchorCtr="0">
            <a:noAutofit/>
          </a:bodyPr>
          <a:lstStyle/>
          <a:p>
            <a:pPr lvl="0" algn="ctr" rtl="0">
              <a:buNone/>
            </a:pPr>
            <a:r>
              <a:rPr lang="en-US" sz="1200">
                <a:solidFill>
                  <a:srgbClr val="434343"/>
                </a:solidFill>
              </a:rPr>
              <a:t>User decides if sound and bubble match</a:t>
            </a:r>
          </a:p>
        </p:txBody>
      </p:sp>
      <p:cxnSp>
        <p:nvCxnSpPr>
          <p:cNvPr id="244" name="Shape 244"/>
          <p:cNvCxnSpPr>
            <a:stCxn id="238" idx="1"/>
            <a:endCxn id="243" idx="3"/>
          </p:cNvCxnSpPr>
          <p:nvPr/>
        </p:nvCxnSpPr>
        <p:spPr>
          <a:xfrm rot="10800000">
            <a:off x="2184375" y="3220624"/>
            <a:ext cx="447549" cy="0"/>
          </a:xfrm>
          <a:prstGeom prst="straightConnector1">
            <a:avLst/>
          </a:prstGeom>
          <a:noFill/>
          <a:ln w="19050" cap="flat">
            <a:solidFill>
              <a:srgbClr val="000000"/>
            </a:solidFill>
            <a:prstDash val="solid"/>
            <a:round/>
            <a:headEnd type="none" w="lg" len="lg"/>
            <a:tailEnd type="triangle" w="lg" len="lg"/>
          </a:ln>
        </p:spPr>
      </p:cxnSp>
      <p:sp>
        <p:nvSpPr>
          <p:cNvPr id="245" name="Shape 245"/>
          <p:cNvSpPr/>
          <p:nvPr/>
        </p:nvSpPr>
        <p:spPr>
          <a:xfrm>
            <a:off x="428474" y="4338425"/>
            <a:ext cx="1752600" cy="659999"/>
          </a:xfrm>
          <a:prstGeom prst="rect">
            <a:avLst/>
          </a:prstGeom>
          <a:solidFill>
            <a:srgbClr val="CCCCCC"/>
          </a:solidFill>
          <a:ln w="9525" cap="flat">
            <a:solidFill>
              <a:srgbClr val="434343"/>
            </a:solidFill>
            <a:prstDash val="solid"/>
            <a:round/>
            <a:headEnd type="none" w="med" len="med"/>
            <a:tailEnd type="none" w="med" len="med"/>
          </a:ln>
        </p:spPr>
        <p:txBody>
          <a:bodyPr lIns="91425" tIns="91425" rIns="91425" bIns="91425" anchor="ctr" anchorCtr="0">
            <a:noAutofit/>
          </a:bodyPr>
          <a:lstStyle/>
          <a:p>
            <a:pPr lvl="0" algn="ctr" rtl="0">
              <a:buNone/>
            </a:pPr>
            <a:r>
              <a:rPr lang="en-US" sz="1200">
                <a:solidFill>
                  <a:srgbClr val="434343"/>
                </a:solidFill>
              </a:rPr>
              <a:t>Exit questions</a:t>
            </a:r>
          </a:p>
        </p:txBody>
      </p:sp>
      <p:cxnSp>
        <p:nvCxnSpPr>
          <p:cNvPr id="246" name="Shape 246"/>
          <p:cNvCxnSpPr>
            <a:stCxn id="243" idx="2"/>
            <a:endCxn id="245" idx="0"/>
          </p:cNvCxnSpPr>
          <p:nvPr/>
        </p:nvCxnSpPr>
        <p:spPr>
          <a:xfrm flipH="1">
            <a:off x="1304774" y="3550624"/>
            <a:ext cx="3300" cy="787800"/>
          </a:xfrm>
          <a:prstGeom prst="straightConnector1">
            <a:avLst/>
          </a:prstGeom>
          <a:noFill/>
          <a:ln w="19050" cap="flat">
            <a:solidFill>
              <a:srgbClr val="000000"/>
            </a:solidFill>
            <a:prstDash val="solid"/>
            <a:round/>
            <a:headEnd type="none" w="lg" len="lg"/>
            <a:tailEnd type="triangle" w="lg" len="lg"/>
          </a:ln>
        </p:spPr>
      </p:cxnSp>
      <p:sp>
        <p:nvSpPr>
          <p:cNvPr id="247" name="Shape 247"/>
          <p:cNvSpPr/>
          <p:nvPr/>
        </p:nvSpPr>
        <p:spPr>
          <a:xfrm>
            <a:off x="3848100" y="5557625"/>
            <a:ext cx="1447800" cy="838199"/>
          </a:xfrm>
          <a:prstGeom prst="can">
            <a:avLst>
              <a:gd name="adj" fmla="val 25000"/>
            </a:avLst>
          </a:prstGeom>
          <a:solidFill>
            <a:srgbClr val="CCCCCC"/>
          </a:solidFill>
          <a:ln w="9525" cap="flat">
            <a:solidFill>
              <a:srgbClr val="434343"/>
            </a:solidFill>
            <a:prstDash val="solid"/>
            <a:round/>
            <a:headEnd type="none" w="med" len="med"/>
            <a:tailEnd type="none" w="med" len="med"/>
          </a:ln>
        </p:spPr>
        <p:txBody>
          <a:bodyPr lIns="91425" tIns="91425" rIns="91425" bIns="91425" anchor="ctr" anchorCtr="0">
            <a:noAutofit/>
          </a:bodyPr>
          <a:lstStyle/>
          <a:p>
            <a:pPr lvl="0" algn="ctr" rtl="0">
              <a:buNone/>
            </a:pPr>
            <a:r>
              <a:rPr lang="en-US" sz="1200">
                <a:solidFill>
                  <a:srgbClr val="434343"/>
                </a:solidFill>
              </a:rPr>
              <a:t>Combination Google Doc</a:t>
            </a:r>
          </a:p>
        </p:txBody>
      </p:sp>
      <p:cxnSp>
        <p:nvCxnSpPr>
          <p:cNvPr id="248" name="Shape 248"/>
          <p:cNvCxnSpPr>
            <a:stCxn id="229" idx="2"/>
            <a:endCxn id="247" idx="1"/>
          </p:cNvCxnSpPr>
          <p:nvPr/>
        </p:nvCxnSpPr>
        <p:spPr>
          <a:xfrm>
            <a:off x="4571999" y="3881225"/>
            <a:ext cx="0" cy="1676399"/>
          </a:xfrm>
          <a:prstGeom prst="straightConnector1">
            <a:avLst/>
          </a:prstGeom>
          <a:noFill/>
          <a:ln w="19050" cap="flat">
            <a:solidFill>
              <a:srgbClr val="000000"/>
            </a:solidFill>
            <a:prstDash val="solid"/>
            <a:round/>
            <a:headEnd type="none" w="lg" len="lg"/>
            <a:tailEnd type="triangle" w="lg" len="lg"/>
          </a:ln>
        </p:spPr>
      </p:cxnSp>
      <p:sp>
        <p:nvSpPr>
          <p:cNvPr id="249" name="Shape 249"/>
          <p:cNvSpPr/>
          <p:nvPr/>
        </p:nvSpPr>
        <p:spPr>
          <a:xfrm>
            <a:off x="579853" y="5557625"/>
            <a:ext cx="1447800" cy="838199"/>
          </a:xfrm>
          <a:prstGeom prst="can">
            <a:avLst>
              <a:gd name="adj" fmla="val 25000"/>
            </a:avLst>
          </a:prstGeom>
          <a:solidFill>
            <a:srgbClr val="CCCCCC"/>
          </a:solidFill>
          <a:ln w="9525" cap="flat">
            <a:solidFill>
              <a:srgbClr val="434343"/>
            </a:solidFill>
            <a:prstDash val="solid"/>
            <a:round/>
            <a:headEnd type="none" w="med" len="med"/>
            <a:tailEnd type="none" w="med" len="med"/>
          </a:ln>
        </p:spPr>
        <p:txBody>
          <a:bodyPr lIns="91425" tIns="91425" rIns="91425" bIns="91425" anchor="ctr" anchorCtr="0">
            <a:noAutofit/>
          </a:bodyPr>
          <a:lstStyle/>
          <a:p>
            <a:pPr lvl="0" algn="ctr" rtl="0">
              <a:buNone/>
            </a:pPr>
            <a:r>
              <a:rPr lang="en-US" sz="1200">
                <a:solidFill>
                  <a:srgbClr val="434343"/>
                </a:solidFill>
              </a:rPr>
              <a:t>User Data</a:t>
            </a:r>
          </a:p>
          <a:p>
            <a:pPr lvl="0" algn="ctr" rtl="0">
              <a:buNone/>
            </a:pPr>
            <a:r>
              <a:rPr lang="en-US" sz="1200">
                <a:solidFill>
                  <a:srgbClr val="434343"/>
                </a:solidFill>
              </a:rPr>
              <a:t>Google Doc</a:t>
            </a:r>
          </a:p>
        </p:txBody>
      </p:sp>
      <p:cxnSp>
        <p:nvCxnSpPr>
          <p:cNvPr id="250" name="Shape 250"/>
          <p:cNvCxnSpPr>
            <a:stCxn id="245" idx="2"/>
            <a:endCxn id="249" idx="1"/>
          </p:cNvCxnSpPr>
          <p:nvPr/>
        </p:nvCxnSpPr>
        <p:spPr>
          <a:xfrm flipH="1">
            <a:off x="1303753" y="4998424"/>
            <a:ext cx="1020" cy="559200"/>
          </a:xfrm>
          <a:prstGeom prst="straightConnector1">
            <a:avLst/>
          </a:prstGeom>
          <a:noFill/>
          <a:ln w="19050" cap="flat">
            <a:solidFill>
              <a:srgbClr val="000000"/>
            </a:solidFill>
            <a:prstDash val="solid"/>
            <a:round/>
            <a:headEnd type="none" w="lg" len="lg"/>
            <a:tailEnd type="triangle" w="lg" len="lg"/>
          </a:ln>
        </p:spPr>
      </p:cxnSp>
      <p:sp>
        <p:nvSpPr>
          <p:cNvPr id="251" name="Shape 251"/>
          <p:cNvSpPr txBox="1"/>
          <p:nvPr/>
        </p:nvSpPr>
        <p:spPr>
          <a:xfrm>
            <a:off x="2247900" y="5710025"/>
            <a:ext cx="1371599" cy="609599"/>
          </a:xfrm>
          <a:prstGeom prst="rect">
            <a:avLst/>
          </a:prstGeom>
        </p:spPr>
        <p:txBody>
          <a:bodyPr lIns="91425" tIns="91425" rIns="91425" bIns="91425" anchor="t" anchorCtr="0">
            <a:noAutofit/>
          </a:bodyPr>
          <a:lstStyle/>
          <a:p>
            <a:pPr lvl="0" algn="ctr" rtl="0">
              <a:buNone/>
            </a:pPr>
            <a:r>
              <a:rPr lang="en-US"/>
              <a:t>Anonymized by UUID</a:t>
            </a:r>
          </a:p>
        </p:txBody>
      </p:sp>
      <p:sp>
        <p:nvSpPr>
          <p:cNvPr id="26" name="Shape 258"/>
          <p:cNvSpPr txBox="1"/>
          <p:nvPr/>
        </p:nvSpPr>
        <p:spPr>
          <a:xfrm>
            <a:off x="256450" y="957820"/>
            <a:ext cx="6465650" cy="1092300"/>
          </a:xfrm>
          <a:prstGeom prst="rect">
            <a:avLst/>
          </a:prstGeom>
        </p:spPr>
        <p:txBody>
          <a:bodyPr lIns="91425" tIns="91425" rIns="91425" bIns="91425" anchor="t" anchorCtr="0">
            <a:noAutofit/>
          </a:bodyPr>
          <a:lstStyle/>
          <a:p>
            <a:pPr lvl="0" rtl="0">
              <a:buNone/>
            </a:pPr>
            <a:r>
              <a:rPr lang="en-US" dirty="0" smtClean="0">
                <a:latin typeface="Calibri"/>
                <a:ea typeface="Calibri"/>
                <a:cs typeface="Calibri"/>
                <a:sym typeface="Calibri"/>
              </a:rPr>
              <a:t>Here is flow chart describing the protocol we used in our study:</a:t>
            </a:r>
            <a:endParaRPr lang="en-US" dirty="0">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0" y="274650"/>
            <a:ext cx="67221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a:solidFill>
                  <a:schemeClr val="lt1"/>
                </a:solidFill>
                <a:latin typeface="Trebuchet MS"/>
                <a:ea typeface="Trebuchet MS"/>
                <a:cs typeface="Trebuchet MS"/>
                <a:sym typeface="Trebuchet MS"/>
              </a:rPr>
              <a:t>  User Evaluation: </a:t>
            </a:r>
            <a:r>
              <a:rPr lang="en-US" sz="3200">
                <a:solidFill>
                  <a:schemeClr val="lt1"/>
                </a:solidFill>
                <a:latin typeface="Trebuchet MS"/>
                <a:ea typeface="Trebuchet MS"/>
                <a:cs typeface="Trebuchet MS"/>
                <a:sym typeface="Trebuchet MS"/>
              </a:rPr>
              <a:t>Website Design</a:t>
            </a:r>
          </a:p>
        </p:txBody>
      </p:sp>
      <p:sp>
        <p:nvSpPr>
          <p:cNvPr id="257" name="Shape 257"/>
          <p:cNvSpPr txBox="1"/>
          <p:nvPr/>
        </p:nvSpPr>
        <p:spPr>
          <a:xfrm>
            <a:off x="256450" y="3154250"/>
            <a:ext cx="5100599" cy="3837299"/>
          </a:xfrm>
          <a:prstGeom prst="rect">
            <a:avLst/>
          </a:prstGeom>
        </p:spPr>
        <p:txBody>
          <a:bodyPr lIns="91425" tIns="91425" rIns="91425" bIns="91425" anchor="t" anchorCtr="0">
            <a:noAutofit/>
          </a:bodyPr>
          <a:lstStyle/>
          <a:p>
            <a:pPr lvl="0" rtl="0">
              <a:buClr>
                <a:schemeClr val="dk1"/>
              </a:buClr>
              <a:buSzPct val="100000"/>
              <a:buFont typeface="Arial"/>
              <a:buNone/>
            </a:pPr>
            <a:r>
              <a:rPr lang="en-US" sz="1100">
                <a:solidFill>
                  <a:srgbClr val="980000"/>
                </a:solidFill>
                <a:latin typeface="Consolas"/>
                <a:ea typeface="Consolas"/>
                <a:cs typeface="Consolas"/>
                <a:sym typeface="Consolas"/>
              </a:rPr>
              <a:t>{"questions":[</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"img":"speech-bubbles_calm",</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"scale":"diatonic",</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"scale_direction":"up",</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"keyframes":[0.35,0.3,0.2,0.15,0.1,0.1,2]</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"img":"speech-bubbles_happy",</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"scale":"whole_tone",</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"scale_direction":"up",</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"keyframes":[0.25,0.2,0.2,0.15,0.15,0.1,0.1]</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"scales": {</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"diatonic": [ "C", "D", "E", "F", "G", "A", "B"],</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"whole_tone": [ "C", "D", "E", "F#", "G#", "A#"],</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"minor" : ["C", "D", "D#", "F", "G", "G#", "B"],</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"heptatonic": ["C", "C#", "E", "F", "G", "G#", "B"]</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	}</a:t>
            </a:r>
            <a:br>
              <a:rPr lang="en-US" sz="1100">
                <a:solidFill>
                  <a:srgbClr val="980000"/>
                </a:solidFill>
                <a:latin typeface="Consolas"/>
                <a:ea typeface="Consolas"/>
                <a:cs typeface="Consolas"/>
                <a:sym typeface="Consolas"/>
              </a:rPr>
            </a:br>
            <a:r>
              <a:rPr lang="en-US" sz="1100">
                <a:solidFill>
                  <a:srgbClr val="980000"/>
                </a:solidFill>
                <a:latin typeface="Consolas"/>
                <a:ea typeface="Consolas"/>
                <a:cs typeface="Consolas"/>
                <a:sym typeface="Consolas"/>
              </a:rPr>
              <a:t>}</a:t>
            </a:r>
          </a:p>
          <a:p>
            <a:endParaRPr lang="en-US" sz="1100">
              <a:solidFill>
                <a:srgbClr val="980000"/>
              </a:solidFill>
              <a:latin typeface="Consolas"/>
              <a:ea typeface="Consolas"/>
              <a:cs typeface="Consolas"/>
              <a:sym typeface="Consolas"/>
            </a:endParaRPr>
          </a:p>
        </p:txBody>
      </p:sp>
      <p:sp>
        <p:nvSpPr>
          <p:cNvPr id="258" name="Shape 258"/>
          <p:cNvSpPr txBox="1"/>
          <p:nvPr/>
        </p:nvSpPr>
        <p:spPr>
          <a:xfrm>
            <a:off x="256450" y="1091500"/>
            <a:ext cx="5100599" cy="1092300"/>
          </a:xfrm>
          <a:prstGeom prst="rect">
            <a:avLst/>
          </a:prstGeom>
        </p:spPr>
        <p:txBody>
          <a:bodyPr lIns="91425" tIns="91425" rIns="91425" bIns="91425" anchor="t" anchorCtr="0">
            <a:noAutofit/>
          </a:bodyPr>
          <a:lstStyle/>
          <a:p>
            <a:pPr lvl="0" rtl="0">
              <a:buNone/>
            </a:pPr>
            <a:r>
              <a:rPr lang="en-US" dirty="0" smtClean="0">
                <a:latin typeface="Calibri"/>
                <a:ea typeface="Calibri"/>
                <a:cs typeface="Calibri"/>
                <a:sym typeface="Calibri"/>
              </a:rPr>
              <a:t>In the website, we programmatically </a:t>
            </a:r>
            <a:r>
              <a:rPr lang="en-US" dirty="0">
                <a:latin typeface="Calibri"/>
                <a:ea typeface="Calibri"/>
                <a:cs typeface="Calibri"/>
                <a:sym typeface="Calibri"/>
              </a:rPr>
              <a:t>define (in JSON) a combination of animation shape, timing, sound, scale type and scale direction. </a:t>
            </a:r>
            <a:r>
              <a:rPr lang="en-US" dirty="0" smtClean="0">
                <a:latin typeface="Calibri"/>
                <a:ea typeface="Calibri"/>
                <a:cs typeface="Calibri"/>
                <a:sym typeface="Calibri"/>
              </a:rPr>
              <a:t>User responses are direct outputted </a:t>
            </a:r>
            <a:r>
              <a:rPr lang="en-US" dirty="0">
                <a:latin typeface="Calibri"/>
                <a:ea typeface="Calibri"/>
                <a:cs typeface="Calibri"/>
                <a:sym typeface="Calibri"/>
              </a:rPr>
              <a:t>to </a:t>
            </a:r>
            <a:r>
              <a:rPr lang="en-US" dirty="0" err="1">
                <a:latin typeface="Calibri"/>
                <a:ea typeface="Calibri"/>
                <a:cs typeface="Calibri"/>
                <a:sym typeface="Calibri"/>
              </a:rPr>
              <a:t>google</a:t>
            </a:r>
            <a:r>
              <a:rPr lang="en-US" dirty="0">
                <a:latin typeface="Calibri"/>
                <a:ea typeface="Calibri"/>
                <a:cs typeface="Calibri"/>
                <a:sym typeface="Calibri"/>
              </a:rPr>
              <a:t> docs.</a:t>
            </a:r>
          </a:p>
          <a:p>
            <a:endParaRPr lang="en-US" dirty="0">
              <a:latin typeface="Calibri"/>
              <a:ea typeface="Calibri"/>
              <a:cs typeface="Calibri"/>
              <a:sym typeface="Calibri"/>
            </a:endParaRPr>
          </a:p>
          <a:p>
            <a:pPr algn="just">
              <a:buNone/>
            </a:pPr>
            <a:r>
              <a:rPr lang="en-US" dirty="0" smtClean="0">
                <a:latin typeface="Calibri"/>
                <a:ea typeface="Calibri"/>
                <a:cs typeface="Calibri"/>
                <a:sym typeface="Calibri"/>
              </a:rPr>
              <a:t>Whilst random </a:t>
            </a:r>
            <a:r>
              <a:rPr lang="en-US" dirty="0">
                <a:latin typeface="Calibri"/>
                <a:ea typeface="Calibri"/>
                <a:cs typeface="Calibri"/>
                <a:sym typeface="Calibri"/>
              </a:rPr>
              <a:t>combinations can be </a:t>
            </a:r>
            <a:r>
              <a:rPr lang="en-US" dirty="0" smtClean="0">
                <a:latin typeface="Calibri"/>
                <a:ea typeface="Calibri"/>
                <a:cs typeface="Calibri"/>
                <a:sym typeface="Calibri"/>
              </a:rPr>
              <a:t>generated, we </a:t>
            </a:r>
            <a:r>
              <a:rPr lang="en-US" dirty="0">
                <a:latin typeface="Calibri"/>
                <a:ea typeface="Calibri"/>
                <a:cs typeface="Calibri"/>
                <a:sym typeface="Calibri"/>
              </a:rPr>
              <a:t>created 20 intentional combinations to represent a good cross section of the scales and bubbles. </a:t>
            </a:r>
            <a:r>
              <a:rPr lang="en-US" dirty="0" smtClean="0">
                <a:latin typeface="Calibri"/>
                <a:ea typeface="Calibri"/>
                <a:cs typeface="Calibri"/>
                <a:sym typeface="Calibri"/>
              </a:rPr>
              <a:t>These combinations </a:t>
            </a:r>
            <a:r>
              <a:rPr lang="en-US" dirty="0">
                <a:latin typeface="Calibri"/>
                <a:ea typeface="Calibri"/>
                <a:cs typeface="Calibri"/>
                <a:sym typeface="Calibri"/>
              </a:rPr>
              <a:t>were presented in random </a:t>
            </a:r>
            <a:r>
              <a:rPr lang="en-US" dirty="0" smtClean="0">
                <a:latin typeface="Calibri"/>
                <a:ea typeface="Calibri"/>
                <a:cs typeface="Calibri"/>
                <a:sym typeface="Calibri"/>
              </a:rPr>
              <a:t>order to reduce biasing the responses due to emotional priming.</a:t>
            </a:r>
            <a:endParaRPr lang="en-US" dirty="0">
              <a:latin typeface="Calibri"/>
              <a:ea typeface="Calibri"/>
              <a:cs typeface="Calibri"/>
              <a:sym typeface="Calibri"/>
            </a:endParaRPr>
          </a:p>
        </p:txBody>
      </p:sp>
      <p:sp>
        <p:nvSpPr>
          <p:cNvPr id="259" name="Shape 259"/>
          <p:cNvSpPr/>
          <p:nvPr/>
        </p:nvSpPr>
        <p:spPr>
          <a:xfrm>
            <a:off x="5251575" y="1175601"/>
            <a:ext cx="6091075" cy="5510050"/>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7" name="Shape 256"/>
          <p:cNvSpPr txBox="1">
            <a:spLocks/>
          </p:cNvSpPr>
          <p:nvPr/>
        </p:nvSpPr>
        <p:spPr>
          <a:xfrm>
            <a:off x="0" y="274650"/>
            <a:ext cx="6722100" cy="684600"/>
          </a:xfrm>
          <a:prstGeom prst="rect">
            <a:avLst/>
          </a:prstGeom>
          <a:solidFill>
            <a:srgbClr val="A5A5A5"/>
          </a:solid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pPr algn="l">
              <a:buClr>
                <a:schemeClr val="lt1"/>
              </a:buClr>
              <a:buSzPct val="25000"/>
              <a:buFont typeface="Trebuchet MS"/>
              <a:buNone/>
            </a:pPr>
            <a:r>
              <a:rPr lang="en-US" sz="3200" smtClean="0">
                <a:solidFill>
                  <a:schemeClr val="lt1"/>
                </a:solidFill>
                <a:latin typeface="Trebuchet MS"/>
                <a:ea typeface="Trebuchet MS"/>
                <a:cs typeface="Trebuchet MS"/>
                <a:sym typeface="Trebuchet MS"/>
              </a:rPr>
              <a:t>  User Evaluation: Website Design</a:t>
            </a:r>
            <a:endParaRPr lang="en-US" sz="3200">
              <a:solidFill>
                <a:schemeClr val="lt1"/>
              </a:solidFill>
              <a:latin typeface="Trebuchet MS"/>
              <a:ea typeface="Trebuchet MS"/>
              <a:cs typeface="Trebuchet MS"/>
              <a:sym typeface="Trebuchet MS"/>
            </a:endParaRPr>
          </a:p>
        </p:txBody>
      </p:sp>
      <p:pic>
        <p:nvPicPr>
          <p:cNvPr id="3" name="Picture 2" descr="Screen Shot 2013-12-10 at 8.37.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534" y="1229894"/>
            <a:ext cx="6233278" cy="5628105"/>
          </a:xfrm>
          <a:prstGeom prst="rect">
            <a:avLst/>
          </a:prstGeom>
        </p:spPr>
      </p:pic>
      <p:sp>
        <p:nvSpPr>
          <p:cNvPr id="29" name="Shape 258"/>
          <p:cNvSpPr txBox="1"/>
          <p:nvPr/>
        </p:nvSpPr>
        <p:spPr>
          <a:xfrm>
            <a:off x="256450" y="957820"/>
            <a:ext cx="6465650" cy="1092300"/>
          </a:xfrm>
          <a:prstGeom prst="rect">
            <a:avLst/>
          </a:prstGeom>
        </p:spPr>
        <p:txBody>
          <a:bodyPr lIns="91425" tIns="91425" rIns="91425" bIns="91425" anchor="t" anchorCtr="0">
            <a:noAutofit/>
          </a:bodyPr>
          <a:lstStyle/>
          <a:p>
            <a:pPr lvl="0" rtl="0">
              <a:buNone/>
            </a:pPr>
            <a:r>
              <a:rPr lang="en-US" dirty="0" smtClean="0">
                <a:latin typeface="Calibri"/>
                <a:ea typeface="Calibri"/>
                <a:cs typeface="Calibri"/>
                <a:sym typeface="Calibri"/>
              </a:rPr>
              <a:t>Here is an example of one of the animation evaluation pages of the website:</a:t>
            </a:r>
            <a:endParaRPr lang="en-US" dirty="0">
              <a:latin typeface="Calibri"/>
              <a:ea typeface="Calibri"/>
              <a:cs typeface="Calibri"/>
              <a:sym typeface="Calibri"/>
            </a:endParaRPr>
          </a:p>
        </p:txBody>
      </p:sp>
      <p:sp>
        <p:nvSpPr>
          <p:cNvPr id="30" name="Shape 265"/>
          <p:cNvSpPr txBox="1"/>
          <p:nvPr/>
        </p:nvSpPr>
        <p:spPr>
          <a:xfrm>
            <a:off x="5353248" y="1703136"/>
            <a:ext cx="3704248" cy="457200"/>
          </a:xfrm>
          <a:prstGeom prst="rect">
            <a:avLst/>
          </a:prstGeom>
        </p:spPr>
        <p:txBody>
          <a:bodyPr lIns="91425" tIns="91425" rIns="91425" bIns="91425" anchor="t" anchorCtr="0">
            <a:noAutofit/>
          </a:bodyPr>
          <a:lstStyle/>
          <a:p>
            <a:pPr lvl="0" algn="ctr" rtl="0">
              <a:buNone/>
            </a:pPr>
            <a:r>
              <a:rPr lang="en-US" dirty="0" smtClean="0">
                <a:latin typeface="Calibri"/>
                <a:cs typeface="Calibri"/>
              </a:rPr>
              <a:t>Click here to try it for yourself:</a:t>
            </a:r>
            <a:endParaRPr lang="en-US" dirty="0">
              <a:latin typeface="Calibri"/>
              <a:cs typeface="Calibri"/>
            </a:endParaRPr>
          </a:p>
          <a:p>
            <a:pPr algn="ctr">
              <a:buNone/>
            </a:pPr>
            <a:r>
              <a:rPr lang="en-US" u="sng" dirty="0">
                <a:solidFill>
                  <a:schemeClr val="hlink"/>
                </a:solidFill>
                <a:latin typeface="Calibri"/>
                <a:cs typeface="Calibri"/>
                <a:hlinkClick r:id="rId4"/>
              </a:rPr>
              <a:t>http://ben.ai/mas630/scale.html?data=shapes_sounds_01.json</a:t>
            </a:r>
          </a:p>
        </p:txBody>
      </p:sp>
    </p:spTree>
    <p:extLst>
      <p:ext uri="{BB962C8B-B14F-4D97-AF65-F5344CB8AC3E}">
        <p14:creationId xmlns:p14="http://schemas.microsoft.com/office/powerpoint/2010/main" val="358393271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1899000" y="2788850"/>
            <a:ext cx="5345999" cy="684600"/>
          </a:xfrm>
          <a:prstGeom prst="rect">
            <a:avLst/>
          </a:prstGeom>
          <a:solidFill>
            <a:srgbClr val="A5A5A5"/>
          </a:solidFill>
          <a:ln>
            <a:noFill/>
          </a:ln>
        </p:spPr>
        <p:txBody>
          <a:bodyPr lIns="91425" tIns="45700" rIns="91425" bIns="45700" anchor="ctr" anchorCtr="0">
            <a:noAutofit/>
          </a:bodyPr>
          <a:lstStyle/>
          <a:p>
            <a:pPr marL="0" marR="0" lvl="0" indent="0" rtl="0">
              <a:spcBef>
                <a:spcPts val="0"/>
              </a:spcBef>
              <a:buClr>
                <a:schemeClr val="lt1"/>
              </a:buClr>
              <a:buSzPct val="25000"/>
              <a:buFont typeface="Trebuchet MS"/>
              <a:buNone/>
            </a:pPr>
            <a:r>
              <a:rPr lang="en-US" sz="3200" dirty="0" smtClean="0">
                <a:solidFill>
                  <a:schemeClr val="lt1"/>
                </a:solidFill>
                <a:latin typeface="Trebuchet MS"/>
                <a:ea typeface="Trebuchet MS"/>
                <a:cs typeface="Trebuchet MS"/>
                <a:sym typeface="Trebuchet MS"/>
              </a:rPr>
              <a:t>Results</a:t>
            </a:r>
            <a:endParaRPr lang="en-US" sz="3200"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5165832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0" y="274650"/>
            <a:ext cx="55281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a:t>
            </a:r>
            <a:r>
              <a:rPr lang="en-US" sz="3200">
                <a:solidFill>
                  <a:schemeClr val="lt1"/>
                </a:solidFill>
                <a:latin typeface="Trebuchet MS"/>
                <a:ea typeface="Trebuchet MS"/>
                <a:cs typeface="Trebuchet MS"/>
                <a:sym typeface="Trebuchet MS"/>
              </a:rPr>
              <a:t>Overview by shape</a:t>
            </a:r>
          </a:p>
        </p:txBody>
      </p:sp>
      <p:graphicFrame>
        <p:nvGraphicFramePr>
          <p:cNvPr id="277" name="Shape 277"/>
          <p:cNvGraphicFramePr/>
          <p:nvPr>
            <p:extLst>
              <p:ext uri="{D42A27DB-BD31-4B8C-83A1-F6EECF244321}">
                <p14:modId xmlns:p14="http://schemas.microsoft.com/office/powerpoint/2010/main" val="393221221"/>
              </p:ext>
            </p:extLst>
          </p:nvPr>
        </p:nvGraphicFramePr>
        <p:xfrm>
          <a:off x="268575" y="1732790"/>
          <a:ext cx="8606850" cy="4962143"/>
        </p:xfrm>
        <a:graphic>
          <a:graphicData uri="http://schemas.openxmlformats.org/drawingml/2006/table">
            <a:tbl>
              <a:tblPr>
                <a:noFill/>
                <a:tableStyleId>{0E23FDF4-73E6-4DF8-B83F-6D31AF46AE84}</a:tableStyleId>
              </a:tblPr>
              <a:tblGrid>
                <a:gridCol w="716625"/>
                <a:gridCol w="1742475"/>
                <a:gridCol w="1229550"/>
                <a:gridCol w="1229550"/>
                <a:gridCol w="1229550"/>
                <a:gridCol w="1229550"/>
                <a:gridCol w="1229550"/>
              </a:tblGrid>
              <a:tr h="0">
                <a:tc>
                  <a:txBody>
                    <a:bodyPr/>
                    <a:lstStyle/>
                    <a:p>
                      <a:pPr>
                        <a:buNone/>
                      </a:pPr>
                      <a:r>
                        <a:rPr lang="en-US" sz="1000" b="1" i="1" dirty="0"/>
                        <a:t>Bubble</a:t>
                      </a:r>
                    </a:p>
                  </a:txBody>
                  <a:tcPr marL="45720" marR="45720" marT="73152" marB="73152">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buNone/>
                      </a:pPr>
                      <a:r>
                        <a:rPr lang="en-US" sz="1000" b="1" i="1" dirty="0"/>
                        <a:t>Scale</a:t>
                      </a:r>
                    </a:p>
                  </a:txBody>
                  <a:tcPr marL="45720" marR="45720" marT="73152" marB="73152">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buNone/>
                      </a:pPr>
                      <a:r>
                        <a:rPr lang="en-US" sz="1000" b="1" i="1"/>
                        <a:t>Calm</a:t>
                      </a:r>
                    </a:p>
                  </a:txBody>
                  <a:tcPr marL="45720" marR="45720" marT="73152" marB="73152">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buNone/>
                      </a:pPr>
                      <a:r>
                        <a:rPr lang="en-US" sz="1000" b="1" i="1" dirty="0"/>
                        <a:t>Happy</a:t>
                      </a:r>
                    </a:p>
                  </a:txBody>
                  <a:tcPr marL="45720" marR="45720" marT="73152" marB="73152">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buNone/>
                      </a:pPr>
                      <a:r>
                        <a:rPr lang="en-US" sz="1000" b="1" i="1"/>
                        <a:t>Angry</a:t>
                      </a:r>
                    </a:p>
                  </a:txBody>
                  <a:tcPr marL="45720" marR="45720" marT="73152" marB="73152">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buNone/>
                      </a:pPr>
                      <a:r>
                        <a:rPr lang="en-US" sz="1000" b="1" i="1" dirty="0"/>
                        <a:t>Sad</a:t>
                      </a:r>
                    </a:p>
                  </a:txBody>
                  <a:tcPr marL="45720" marR="45720" marT="73152" marB="73152">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buNone/>
                      </a:pPr>
                      <a:r>
                        <a:rPr lang="en-US" sz="1000" b="1" i="1" dirty="0"/>
                        <a:t>Sleepy</a:t>
                      </a:r>
                    </a:p>
                  </a:txBody>
                  <a:tcPr marL="45720" marR="45720" marT="73152" marB="73152">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0">
                <a:tc>
                  <a:txBody>
                    <a:bodyPr/>
                    <a:lstStyle/>
                    <a:p>
                      <a:pPr lvl="0" rtl="0">
                        <a:buNone/>
                      </a:pPr>
                      <a:r>
                        <a:rPr lang="en-US" sz="1000"/>
                        <a:t>A</a:t>
                      </a:r>
                    </a:p>
                  </a:txBody>
                  <a:tcPr marL="45720" marR="45720" marT="73152" marB="73152">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solidFill>
                      <a:srgbClr val="F3F3F3"/>
                    </a:solidFill>
                  </a:tcPr>
                </a:tc>
                <a:tc>
                  <a:txBody>
                    <a:bodyPr/>
                    <a:lstStyle/>
                    <a:p>
                      <a:pPr lvl="0" rtl="0">
                        <a:buNone/>
                      </a:pPr>
                      <a:r>
                        <a:rPr lang="en-US" sz="1000"/>
                        <a:t>Minor, Up</a:t>
                      </a:r>
                    </a:p>
                  </a:txBody>
                  <a:tcPr marL="45720" marR="45720" marT="73152" marB="73152">
                    <a:lnT w="28575" cap="flat" cmpd="sng" algn="ctr">
                      <a:solidFill>
                        <a:scrgbClr r="0" g="0" b="0"/>
                      </a:solidFill>
                      <a:prstDash val="solid"/>
                      <a:round/>
                      <a:headEnd type="none" w="med" len="med"/>
                      <a:tailEnd type="none" w="med" len="med"/>
                    </a:lnT>
                    <a:solidFill>
                      <a:srgbClr val="F3F3F3"/>
                    </a:solidFill>
                  </a:tcPr>
                </a:tc>
                <a:tc>
                  <a:txBody>
                    <a:bodyPr/>
                    <a:lstStyle/>
                    <a:p>
                      <a:pPr>
                        <a:buNone/>
                      </a:pPr>
                      <a:r>
                        <a:rPr lang="en-US" sz="1000" b="1">
                          <a:solidFill>
                            <a:srgbClr val="FF0000"/>
                          </a:solidFill>
                        </a:rPr>
                        <a:t>0%</a:t>
                      </a:r>
                    </a:p>
                  </a:txBody>
                  <a:tcPr marL="45720" marR="45720" marT="73152" marB="73152">
                    <a:lnT w="28575" cap="flat" cmpd="sng" algn="ctr">
                      <a:solidFill>
                        <a:scrgbClr r="0" g="0" b="0"/>
                      </a:solidFill>
                      <a:prstDash val="solid"/>
                      <a:round/>
                      <a:headEnd type="none" w="med" len="med"/>
                      <a:tailEnd type="none" w="med" len="med"/>
                    </a:lnT>
                    <a:solidFill>
                      <a:srgbClr val="F3F3F3"/>
                    </a:solidFill>
                  </a:tcPr>
                </a:tc>
                <a:tc>
                  <a:txBody>
                    <a:bodyPr/>
                    <a:lstStyle/>
                    <a:p>
                      <a:pPr>
                        <a:buNone/>
                      </a:pPr>
                      <a:r>
                        <a:rPr lang="en-US" sz="1000" b="1">
                          <a:solidFill>
                            <a:srgbClr val="B7B7B7"/>
                          </a:solidFill>
                        </a:rPr>
                        <a:t>48%</a:t>
                      </a:r>
                    </a:p>
                  </a:txBody>
                  <a:tcPr marL="45720" marR="45720" marT="73152" marB="73152">
                    <a:lnT w="28575" cap="flat" cmpd="sng" algn="ctr">
                      <a:solidFill>
                        <a:scrgbClr r="0" g="0" b="0"/>
                      </a:solidFill>
                      <a:prstDash val="solid"/>
                      <a:round/>
                      <a:headEnd type="none" w="med" len="med"/>
                      <a:tailEnd type="none" w="med" len="med"/>
                    </a:lnT>
                    <a:solidFill>
                      <a:srgbClr val="F3F3F3"/>
                    </a:solidFill>
                  </a:tcPr>
                </a:tc>
                <a:tc>
                  <a:txBody>
                    <a:bodyPr/>
                    <a:lstStyle/>
                    <a:p>
                      <a:pPr>
                        <a:buNone/>
                      </a:pPr>
                      <a:r>
                        <a:rPr lang="en-US" sz="1000" b="1">
                          <a:solidFill>
                            <a:srgbClr val="B7B7B7"/>
                          </a:solidFill>
                        </a:rPr>
                        <a:t>52%</a:t>
                      </a:r>
                    </a:p>
                  </a:txBody>
                  <a:tcPr marL="45720" marR="45720" marT="73152" marB="73152">
                    <a:lnT w="28575" cap="flat" cmpd="sng" algn="ctr">
                      <a:solidFill>
                        <a:scrgbClr r="0" g="0" b="0"/>
                      </a:solidFill>
                      <a:prstDash val="solid"/>
                      <a:round/>
                      <a:headEnd type="none" w="med" len="med"/>
                      <a:tailEnd type="none" w="med" len="med"/>
                    </a:lnT>
                    <a:solidFill>
                      <a:srgbClr val="F3F3F3"/>
                    </a:solidFill>
                  </a:tcPr>
                </a:tc>
                <a:tc>
                  <a:txBody>
                    <a:bodyPr/>
                    <a:lstStyle/>
                    <a:p>
                      <a:pPr>
                        <a:buNone/>
                      </a:pPr>
                      <a:r>
                        <a:rPr lang="en-US" sz="1000" b="1">
                          <a:solidFill>
                            <a:srgbClr val="FF0000"/>
                          </a:solidFill>
                        </a:rPr>
                        <a:t>0%</a:t>
                      </a:r>
                    </a:p>
                  </a:txBody>
                  <a:tcPr marL="45720" marR="45720" marT="73152" marB="73152">
                    <a:lnT w="28575" cap="flat" cmpd="sng" algn="ctr">
                      <a:solidFill>
                        <a:scrgbClr r="0" g="0" b="0"/>
                      </a:solidFill>
                      <a:prstDash val="solid"/>
                      <a:round/>
                      <a:headEnd type="none" w="med" len="med"/>
                      <a:tailEnd type="none" w="med" len="med"/>
                    </a:lnT>
                    <a:solidFill>
                      <a:srgbClr val="F3F3F3"/>
                    </a:solidFill>
                  </a:tcPr>
                </a:tc>
                <a:tc>
                  <a:txBody>
                    <a:bodyPr/>
                    <a:lstStyle/>
                    <a:p>
                      <a:pPr>
                        <a:buNone/>
                      </a:pPr>
                      <a:r>
                        <a:rPr lang="en-US" sz="1000" b="1">
                          <a:solidFill>
                            <a:srgbClr val="FF0000"/>
                          </a:solidFill>
                        </a:rPr>
                        <a:t>0%</a:t>
                      </a:r>
                    </a:p>
                  </a:txBody>
                  <a:tcPr marL="45720" marR="45720" marT="73152" marB="73152">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solidFill>
                      <a:srgbClr val="F3F3F3"/>
                    </a:solidFill>
                  </a:tcPr>
                </a:tc>
              </a:tr>
              <a:tr h="0">
                <a:tc>
                  <a:txBody>
                    <a:bodyPr/>
                    <a:lstStyle/>
                    <a:p>
                      <a:pPr>
                        <a:buNone/>
                      </a:pPr>
                      <a:r>
                        <a:rPr lang="en-US" sz="1000"/>
                        <a:t>A</a:t>
                      </a:r>
                    </a:p>
                  </a:txBody>
                  <a:tcPr marL="45720" marR="45720" marT="73152" marB="73152">
                    <a:lnL w="28575" cap="flat" cmpd="sng" algn="ctr">
                      <a:solidFill>
                        <a:scrgbClr r="0" g="0" b="0"/>
                      </a:solidFill>
                      <a:prstDash val="solid"/>
                      <a:round/>
                      <a:headEnd type="none" w="med" len="med"/>
                      <a:tailEnd type="none" w="med" len="med"/>
                    </a:lnL>
                    <a:solidFill>
                      <a:srgbClr val="F3F3F3"/>
                    </a:solidFill>
                  </a:tcPr>
                </a:tc>
                <a:tc>
                  <a:txBody>
                    <a:bodyPr/>
                    <a:lstStyle/>
                    <a:p>
                      <a:pPr>
                        <a:buNone/>
                      </a:pPr>
                      <a:r>
                        <a:rPr lang="en-US" sz="1000"/>
                        <a:t>Silent</a:t>
                      </a:r>
                    </a:p>
                  </a:txBody>
                  <a:tcPr marL="45720" marR="45720" marT="73152" marB="73152">
                    <a:solidFill>
                      <a:srgbClr val="F3F3F3"/>
                    </a:solidFill>
                  </a:tcPr>
                </a:tc>
                <a:tc>
                  <a:txBody>
                    <a:bodyPr/>
                    <a:lstStyle/>
                    <a:p>
                      <a:pPr>
                        <a:buNone/>
                      </a:pPr>
                      <a:r>
                        <a:rPr lang="en-US" sz="1000" b="1">
                          <a:solidFill>
                            <a:srgbClr val="FF0000"/>
                          </a:solidFill>
                        </a:rPr>
                        <a:t>4%</a:t>
                      </a:r>
                    </a:p>
                  </a:txBody>
                  <a:tcPr marL="45720" marR="45720" marT="73152" marB="73152">
                    <a:solidFill>
                      <a:srgbClr val="F3F3F3"/>
                    </a:solidFill>
                  </a:tcPr>
                </a:tc>
                <a:tc>
                  <a:txBody>
                    <a:bodyPr/>
                    <a:lstStyle/>
                    <a:p>
                      <a:pPr>
                        <a:buNone/>
                      </a:pPr>
                      <a:r>
                        <a:rPr lang="en-US" sz="1000" b="1">
                          <a:solidFill>
                            <a:srgbClr val="B7B7B7"/>
                          </a:solidFill>
                        </a:rPr>
                        <a:t>48%</a:t>
                      </a:r>
                    </a:p>
                  </a:txBody>
                  <a:tcPr marL="45720" marR="45720" marT="73152" marB="73152">
                    <a:solidFill>
                      <a:srgbClr val="F3F3F3"/>
                    </a:solidFill>
                  </a:tcPr>
                </a:tc>
                <a:tc>
                  <a:txBody>
                    <a:bodyPr/>
                    <a:lstStyle/>
                    <a:p>
                      <a:pPr>
                        <a:buNone/>
                      </a:pPr>
                      <a:r>
                        <a:rPr lang="en-US" sz="1000" b="1">
                          <a:solidFill>
                            <a:srgbClr val="B7B7B7"/>
                          </a:solidFill>
                        </a:rPr>
                        <a:t>48%</a:t>
                      </a:r>
                    </a:p>
                  </a:txBody>
                  <a:tcPr marL="45720" marR="45720" marT="73152" marB="73152">
                    <a:solidFill>
                      <a:srgbClr val="F3F3F3"/>
                    </a:solidFill>
                  </a:tcPr>
                </a:tc>
                <a:tc>
                  <a:txBody>
                    <a:bodyPr/>
                    <a:lstStyle/>
                    <a:p>
                      <a:pPr>
                        <a:buNone/>
                      </a:pPr>
                      <a:r>
                        <a:rPr lang="en-US" sz="1000" b="1">
                          <a:solidFill>
                            <a:srgbClr val="FF0000"/>
                          </a:solidFill>
                        </a:rPr>
                        <a:t>0%</a:t>
                      </a:r>
                    </a:p>
                  </a:txBody>
                  <a:tcPr marL="45720" marR="45720" marT="73152" marB="73152">
                    <a:solidFill>
                      <a:srgbClr val="F3F3F3"/>
                    </a:solidFill>
                  </a:tcPr>
                </a:tc>
                <a:tc>
                  <a:txBody>
                    <a:bodyPr/>
                    <a:lstStyle/>
                    <a:p>
                      <a:pPr>
                        <a:buNone/>
                      </a:pPr>
                      <a:r>
                        <a:rPr lang="en-US" sz="1000" b="1">
                          <a:solidFill>
                            <a:srgbClr val="FF0000"/>
                          </a:solidFill>
                        </a:rPr>
                        <a:t>0%</a:t>
                      </a:r>
                    </a:p>
                  </a:txBody>
                  <a:tcPr marL="45720" marR="45720" marT="73152" marB="73152">
                    <a:lnR w="28575" cap="flat" cmpd="sng" algn="ctr">
                      <a:solidFill>
                        <a:scrgbClr r="0" g="0" b="0"/>
                      </a:solidFill>
                      <a:prstDash val="solid"/>
                      <a:round/>
                      <a:headEnd type="none" w="med" len="med"/>
                      <a:tailEnd type="none" w="med" len="med"/>
                    </a:lnR>
                    <a:solidFill>
                      <a:srgbClr val="F3F3F3"/>
                    </a:solidFill>
                  </a:tcPr>
                </a:tc>
              </a:tr>
              <a:tr h="0">
                <a:tc>
                  <a:txBody>
                    <a:bodyPr/>
                    <a:lstStyle/>
                    <a:p>
                      <a:pPr>
                        <a:buNone/>
                      </a:pPr>
                      <a:r>
                        <a:rPr lang="en-US" sz="1000"/>
                        <a:t>A</a:t>
                      </a:r>
                    </a:p>
                  </a:txBody>
                  <a:tcPr marL="45720" marR="45720" marT="73152" marB="73152">
                    <a:lnL w="28575" cap="flat" cmpd="sng" algn="ctr">
                      <a:solidFill>
                        <a:scrgbClr r="0" g="0" b="0"/>
                      </a:solidFill>
                      <a:prstDash val="solid"/>
                      <a:round/>
                      <a:headEnd type="none" w="med" len="med"/>
                      <a:tailEnd type="none" w="med" len="med"/>
                    </a:lnL>
                    <a:solidFill>
                      <a:srgbClr val="F3F3F3"/>
                    </a:solidFill>
                  </a:tcPr>
                </a:tc>
                <a:tc>
                  <a:txBody>
                    <a:bodyPr/>
                    <a:lstStyle/>
                    <a:p>
                      <a:pPr>
                        <a:buNone/>
                      </a:pPr>
                      <a:r>
                        <a:rPr lang="en-US" sz="1000"/>
                        <a:t>Whole Tone, Down</a:t>
                      </a:r>
                    </a:p>
                  </a:txBody>
                  <a:tcPr marL="45720" marR="45720" marT="73152" marB="73152">
                    <a:solidFill>
                      <a:srgbClr val="F3F3F3"/>
                    </a:solidFill>
                  </a:tcPr>
                </a:tc>
                <a:tc>
                  <a:txBody>
                    <a:bodyPr/>
                    <a:lstStyle/>
                    <a:p>
                      <a:pPr>
                        <a:buNone/>
                      </a:pPr>
                      <a:r>
                        <a:rPr lang="en-US" sz="1000" b="1">
                          <a:solidFill>
                            <a:srgbClr val="FF0000"/>
                          </a:solidFill>
                        </a:rPr>
                        <a:t>8%</a:t>
                      </a:r>
                    </a:p>
                  </a:txBody>
                  <a:tcPr marL="45720" marR="45720" marT="73152" marB="73152">
                    <a:solidFill>
                      <a:srgbClr val="F3F3F3"/>
                    </a:solidFill>
                  </a:tcPr>
                </a:tc>
                <a:tc>
                  <a:txBody>
                    <a:bodyPr/>
                    <a:lstStyle/>
                    <a:p>
                      <a:pPr>
                        <a:buNone/>
                      </a:pPr>
                      <a:r>
                        <a:rPr lang="en-US" sz="1000" b="1">
                          <a:solidFill>
                            <a:srgbClr val="FF0000"/>
                          </a:solidFill>
                        </a:rPr>
                        <a:t>8%</a:t>
                      </a:r>
                    </a:p>
                  </a:txBody>
                  <a:tcPr marL="45720" marR="45720" marT="73152" marB="73152">
                    <a:solidFill>
                      <a:srgbClr val="F3F3F3"/>
                    </a:solidFill>
                  </a:tcPr>
                </a:tc>
                <a:tc>
                  <a:txBody>
                    <a:bodyPr/>
                    <a:lstStyle/>
                    <a:p>
                      <a:pPr>
                        <a:buNone/>
                      </a:pPr>
                      <a:r>
                        <a:rPr lang="en-US" sz="1000" b="1">
                          <a:solidFill>
                            <a:srgbClr val="B7B7B7"/>
                          </a:solidFill>
                        </a:rPr>
                        <a:t>52%</a:t>
                      </a:r>
                    </a:p>
                  </a:txBody>
                  <a:tcPr marL="45720" marR="45720" marT="73152" marB="73152">
                    <a:solidFill>
                      <a:srgbClr val="F3F3F3"/>
                    </a:solidFill>
                  </a:tcPr>
                </a:tc>
                <a:tc>
                  <a:txBody>
                    <a:bodyPr/>
                    <a:lstStyle/>
                    <a:p>
                      <a:pPr>
                        <a:buNone/>
                      </a:pPr>
                      <a:r>
                        <a:rPr lang="en-US" sz="1000" b="1">
                          <a:solidFill>
                            <a:srgbClr val="B7B7B7"/>
                          </a:solidFill>
                        </a:rPr>
                        <a:t>24%</a:t>
                      </a:r>
                    </a:p>
                  </a:txBody>
                  <a:tcPr marL="45720" marR="45720" marT="73152" marB="73152">
                    <a:solidFill>
                      <a:srgbClr val="F3F3F3"/>
                    </a:solidFill>
                  </a:tcPr>
                </a:tc>
                <a:tc>
                  <a:txBody>
                    <a:bodyPr/>
                    <a:lstStyle/>
                    <a:p>
                      <a:pPr>
                        <a:buNone/>
                      </a:pPr>
                      <a:r>
                        <a:rPr lang="en-US" sz="1000" b="1">
                          <a:solidFill>
                            <a:srgbClr val="FF0000"/>
                          </a:solidFill>
                        </a:rPr>
                        <a:t>8%</a:t>
                      </a:r>
                    </a:p>
                  </a:txBody>
                  <a:tcPr marL="45720" marR="45720" marT="73152" marB="73152">
                    <a:lnR w="28575" cap="flat" cmpd="sng" algn="ctr">
                      <a:solidFill>
                        <a:scrgbClr r="0" g="0" b="0"/>
                      </a:solidFill>
                      <a:prstDash val="solid"/>
                      <a:round/>
                      <a:headEnd type="none" w="med" len="med"/>
                      <a:tailEnd type="none" w="med" len="med"/>
                    </a:lnR>
                    <a:solidFill>
                      <a:srgbClr val="F3F3F3"/>
                    </a:solidFill>
                  </a:tcPr>
                </a:tc>
              </a:tr>
              <a:tr h="0">
                <a:tc>
                  <a:txBody>
                    <a:bodyPr/>
                    <a:lstStyle/>
                    <a:p>
                      <a:pPr>
                        <a:buNone/>
                      </a:pPr>
                      <a:r>
                        <a:rPr lang="en-US" sz="1000" dirty="0"/>
                        <a:t>A</a:t>
                      </a:r>
                    </a:p>
                  </a:txBody>
                  <a:tcPr marL="45720" marR="45720" marT="73152" marB="73152">
                    <a:lnL w="28575" cap="flat" cmpd="sng" algn="ctr">
                      <a:solidFill>
                        <a:scrgbClr r="0" g="0" b="0"/>
                      </a:solidFill>
                      <a:prstDash val="solid"/>
                      <a:round/>
                      <a:headEnd type="none" w="med" len="med"/>
                      <a:tailEnd type="none" w="med" len="med"/>
                    </a:lnL>
                    <a:solidFill>
                      <a:srgbClr val="F3F3F3"/>
                    </a:solidFill>
                  </a:tcPr>
                </a:tc>
                <a:tc>
                  <a:txBody>
                    <a:bodyPr/>
                    <a:lstStyle/>
                    <a:p>
                      <a:pPr>
                        <a:buNone/>
                      </a:pPr>
                      <a:r>
                        <a:rPr lang="en-US" sz="1000"/>
                        <a:t>Whole Tone, Up</a:t>
                      </a:r>
                    </a:p>
                  </a:txBody>
                  <a:tcPr marL="45720" marR="45720" marT="73152" marB="73152">
                    <a:solidFill>
                      <a:srgbClr val="F3F3F3"/>
                    </a:solidFill>
                  </a:tcPr>
                </a:tc>
                <a:tc>
                  <a:txBody>
                    <a:bodyPr/>
                    <a:lstStyle/>
                    <a:p>
                      <a:pPr lvl="0" rtl="0">
                        <a:buNone/>
                      </a:pPr>
                      <a:r>
                        <a:rPr lang="en-US" sz="1000" b="1">
                          <a:solidFill>
                            <a:srgbClr val="FF0000"/>
                          </a:solidFill>
                        </a:rPr>
                        <a:t>0%</a:t>
                      </a:r>
                    </a:p>
                  </a:txBody>
                  <a:tcPr marL="45720" marR="45720" marT="73152" marB="73152">
                    <a:solidFill>
                      <a:srgbClr val="F3F3F3"/>
                    </a:solidFill>
                  </a:tcPr>
                </a:tc>
                <a:tc>
                  <a:txBody>
                    <a:bodyPr/>
                    <a:lstStyle/>
                    <a:p>
                      <a:pPr lvl="0" rtl="0">
                        <a:buNone/>
                      </a:pPr>
                      <a:r>
                        <a:rPr lang="en-US" sz="1000" b="1">
                          <a:solidFill>
                            <a:srgbClr val="B7B7B7"/>
                          </a:solidFill>
                        </a:rPr>
                        <a:t>68%</a:t>
                      </a:r>
                    </a:p>
                  </a:txBody>
                  <a:tcPr marL="45720" marR="45720" marT="73152" marB="73152">
                    <a:solidFill>
                      <a:srgbClr val="F3F3F3"/>
                    </a:solidFill>
                  </a:tcPr>
                </a:tc>
                <a:tc>
                  <a:txBody>
                    <a:bodyPr/>
                    <a:lstStyle/>
                    <a:p>
                      <a:pPr lvl="0" rtl="0">
                        <a:buNone/>
                      </a:pPr>
                      <a:r>
                        <a:rPr lang="en-US" sz="1000" b="1">
                          <a:solidFill>
                            <a:srgbClr val="B7B7B7"/>
                          </a:solidFill>
                        </a:rPr>
                        <a:t>32%</a:t>
                      </a:r>
                    </a:p>
                  </a:txBody>
                  <a:tcPr marL="45720" marR="45720" marT="73152" marB="73152">
                    <a:solidFill>
                      <a:srgbClr val="F3F3F3"/>
                    </a:solidFill>
                  </a:tcPr>
                </a:tc>
                <a:tc>
                  <a:txBody>
                    <a:bodyPr/>
                    <a:lstStyle/>
                    <a:p>
                      <a:pPr lvl="0" rtl="0">
                        <a:buNone/>
                      </a:pPr>
                      <a:r>
                        <a:rPr lang="en-US" sz="1000" b="1">
                          <a:solidFill>
                            <a:srgbClr val="FF0000"/>
                          </a:solidFill>
                        </a:rPr>
                        <a:t>0%</a:t>
                      </a:r>
                    </a:p>
                  </a:txBody>
                  <a:tcPr marL="45720" marR="45720" marT="73152" marB="73152">
                    <a:solidFill>
                      <a:srgbClr val="F3F3F3"/>
                    </a:solidFill>
                  </a:tcPr>
                </a:tc>
                <a:tc>
                  <a:txBody>
                    <a:bodyPr/>
                    <a:lstStyle/>
                    <a:p>
                      <a:pPr lvl="0" rtl="0">
                        <a:buNone/>
                      </a:pPr>
                      <a:r>
                        <a:rPr lang="en-US" sz="1000" b="1">
                          <a:solidFill>
                            <a:srgbClr val="FF0000"/>
                          </a:solidFill>
                        </a:rPr>
                        <a:t>0%</a:t>
                      </a:r>
                    </a:p>
                  </a:txBody>
                  <a:tcPr marL="45720" marR="45720" marT="73152" marB="73152">
                    <a:lnR w="28575" cap="flat" cmpd="sng" algn="ctr">
                      <a:solidFill>
                        <a:scrgbClr r="0" g="0" b="0"/>
                      </a:solidFill>
                      <a:prstDash val="solid"/>
                      <a:round/>
                      <a:headEnd type="none" w="med" len="med"/>
                      <a:tailEnd type="none" w="med" len="med"/>
                    </a:lnR>
                    <a:solidFill>
                      <a:srgbClr val="F3F3F3"/>
                    </a:solidFill>
                  </a:tcPr>
                </a:tc>
              </a:tr>
              <a:tr h="0">
                <a:tc>
                  <a:txBody>
                    <a:bodyPr/>
                    <a:lstStyle/>
                    <a:p>
                      <a:pPr rtl="0">
                        <a:buNone/>
                      </a:pPr>
                      <a:r>
                        <a:rPr lang="en-US" sz="1000" b="1" i="1" dirty="0"/>
                        <a:t>A Total</a:t>
                      </a:r>
                    </a:p>
                  </a:txBody>
                  <a:tcPr marL="45720" marR="45720" marT="73152" marB="73152">
                    <a:lnL w="28575"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solidFill>
                      <a:srgbClr val="F3F3F3"/>
                    </a:solidFill>
                  </a:tcPr>
                </a:tc>
                <a:tc>
                  <a:txBody>
                    <a:bodyPr/>
                    <a:lstStyle/>
                    <a:p>
                      <a:endParaRPr/>
                    </a:p>
                  </a:txBody>
                  <a:tcPr marL="45720" marR="45720"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dirty="0">
                          <a:solidFill>
                            <a:srgbClr val="FF0000"/>
                          </a:solidFill>
                        </a:rPr>
                        <a:t>3%</a:t>
                      </a:r>
                    </a:p>
                  </a:txBody>
                  <a:tcPr marL="45720" marR="45720"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dirty="0">
                          <a:solidFill>
                            <a:srgbClr val="B7B7B7"/>
                          </a:solidFill>
                        </a:rPr>
                        <a:t>43%</a:t>
                      </a:r>
                    </a:p>
                  </a:txBody>
                  <a:tcPr marL="45720" marR="45720"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dirty="0">
                          <a:solidFill>
                            <a:srgbClr val="B7B7B7"/>
                          </a:solidFill>
                        </a:rPr>
                        <a:t>46%</a:t>
                      </a:r>
                    </a:p>
                  </a:txBody>
                  <a:tcPr marL="45720" marR="45720"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a:solidFill>
                            <a:srgbClr val="FF0000"/>
                          </a:solidFill>
                        </a:rPr>
                        <a:t>6%</a:t>
                      </a:r>
                    </a:p>
                  </a:txBody>
                  <a:tcPr marL="45720" marR="45720"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dirty="0">
                          <a:solidFill>
                            <a:srgbClr val="FF0000"/>
                          </a:solidFill>
                        </a:rPr>
                        <a:t>2%</a:t>
                      </a:r>
                    </a:p>
                  </a:txBody>
                  <a:tcPr marL="45720" marR="45720" marT="73152" marB="73152">
                    <a:lnR w="28575"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solidFill>
                      <a:srgbClr val="F3F3F3"/>
                    </a:solidFill>
                  </a:tcPr>
                </a:tc>
              </a:tr>
              <a:tr h="0">
                <a:tc>
                  <a:txBody>
                    <a:bodyPr/>
                    <a:lstStyle/>
                    <a:p>
                      <a:pPr lvl="0" rtl="0">
                        <a:buNone/>
                      </a:pPr>
                      <a:r>
                        <a:rPr lang="en-US" sz="1000"/>
                        <a:t>C</a:t>
                      </a:r>
                    </a:p>
                  </a:txBody>
                  <a:tcPr marL="45720" marR="45720" marT="73152" marB="73152">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tcPr>
                </a:tc>
                <a:tc>
                  <a:txBody>
                    <a:bodyPr/>
                    <a:lstStyle/>
                    <a:p>
                      <a:pPr>
                        <a:buNone/>
                      </a:pPr>
                      <a:r>
                        <a:rPr lang="en-US" sz="1000"/>
                        <a:t>Diatonic, Down</a:t>
                      </a:r>
                    </a:p>
                  </a:txBody>
                  <a:tcPr marL="45720" marR="45720" marT="73152" marB="73152">
                    <a:lnT w="28575" cap="flat" cmpd="sng" algn="ctr">
                      <a:solidFill>
                        <a:scrgbClr r="0" g="0" b="0"/>
                      </a:solidFill>
                      <a:prstDash val="solid"/>
                      <a:round/>
                      <a:headEnd type="none" w="med" len="med"/>
                      <a:tailEnd type="none" w="med" len="med"/>
                    </a:lnT>
                  </a:tcPr>
                </a:tc>
                <a:tc>
                  <a:txBody>
                    <a:bodyPr/>
                    <a:lstStyle/>
                    <a:p>
                      <a:pPr lvl="0" rtl="0">
                        <a:buNone/>
                      </a:pPr>
                      <a:r>
                        <a:rPr lang="en-US" sz="1000" b="1">
                          <a:solidFill>
                            <a:srgbClr val="FF0000"/>
                          </a:solidFill>
                        </a:rPr>
                        <a:t>8%</a:t>
                      </a:r>
                    </a:p>
                  </a:txBody>
                  <a:tcPr marL="45720" marR="45720" marT="73152" marB="73152">
                    <a:lnT w="28575" cap="flat" cmpd="sng" algn="ctr">
                      <a:solidFill>
                        <a:scrgbClr r="0" g="0" b="0"/>
                      </a:solidFill>
                      <a:prstDash val="solid"/>
                      <a:round/>
                      <a:headEnd type="none" w="med" len="med"/>
                      <a:tailEnd type="none" w="med" len="med"/>
                    </a:lnT>
                  </a:tcPr>
                </a:tc>
                <a:tc>
                  <a:txBody>
                    <a:bodyPr/>
                    <a:lstStyle/>
                    <a:p>
                      <a:pPr lvl="0" rtl="0">
                        <a:buNone/>
                      </a:pPr>
                      <a:r>
                        <a:rPr lang="en-US" sz="1000" b="1">
                          <a:solidFill>
                            <a:srgbClr val="FF0000"/>
                          </a:solidFill>
                        </a:rPr>
                        <a:t>0%</a:t>
                      </a:r>
                    </a:p>
                  </a:txBody>
                  <a:tcPr marL="45720" marR="45720" marT="73152" marB="73152">
                    <a:lnT w="28575" cap="flat" cmpd="sng" algn="ctr">
                      <a:solidFill>
                        <a:scrgbClr r="0" g="0" b="0"/>
                      </a:solidFill>
                      <a:prstDash val="solid"/>
                      <a:round/>
                      <a:headEnd type="none" w="med" len="med"/>
                      <a:tailEnd type="none" w="med" len="med"/>
                    </a:lnT>
                  </a:tcPr>
                </a:tc>
                <a:tc>
                  <a:txBody>
                    <a:bodyPr/>
                    <a:lstStyle/>
                    <a:p>
                      <a:pPr lvl="0" rtl="0">
                        <a:buNone/>
                      </a:pPr>
                      <a:r>
                        <a:rPr lang="en-US" sz="1000" b="1">
                          <a:solidFill>
                            <a:srgbClr val="FF0000"/>
                          </a:solidFill>
                        </a:rPr>
                        <a:t>0%</a:t>
                      </a:r>
                    </a:p>
                  </a:txBody>
                  <a:tcPr marL="45720" marR="45720" marT="73152" marB="73152">
                    <a:lnT w="28575" cap="flat" cmpd="sng" algn="ctr">
                      <a:solidFill>
                        <a:scrgbClr r="0" g="0" b="0"/>
                      </a:solidFill>
                      <a:prstDash val="solid"/>
                      <a:round/>
                      <a:headEnd type="none" w="med" len="med"/>
                      <a:tailEnd type="none" w="med" len="med"/>
                    </a:lnT>
                  </a:tcPr>
                </a:tc>
                <a:tc>
                  <a:txBody>
                    <a:bodyPr/>
                    <a:lstStyle/>
                    <a:p>
                      <a:pPr lvl="0" rtl="0">
                        <a:buNone/>
                      </a:pPr>
                      <a:r>
                        <a:rPr lang="en-US" sz="1000" b="1">
                          <a:solidFill>
                            <a:srgbClr val="6AA84F"/>
                          </a:solidFill>
                        </a:rPr>
                        <a:t>72%</a:t>
                      </a:r>
                    </a:p>
                  </a:txBody>
                  <a:tcPr marL="45720" marR="45720" marT="73152" marB="73152">
                    <a:lnT w="28575" cap="flat" cmpd="sng" algn="ctr">
                      <a:solidFill>
                        <a:scrgbClr r="0" g="0" b="0"/>
                      </a:solidFill>
                      <a:prstDash val="solid"/>
                      <a:round/>
                      <a:headEnd type="none" w="med" len="med"/>
                      <a:tailEnd type="none" w="med" len="med"/>
                    </a:lnT>
                  </a:tcPr>
                </a:tc>
                <a:tc>
                  <a:txBody>
                    <a:bodyPr/>
                    <a:lstStyle/>
                    <a:p>
                      <a:pPr lvl="0" rtl="0">
                        <a:buNone/>
                      </a:pPr>
                      <a:r>
                        <a:rPr lang="en-US" sz="1000" b="1">
                          <a:solidFill>
                            <a:srgbClr val="B7B7B7"/>
                          </a:solidFill>
                        </a:rPr>
                        <a:t>20%</a:t>
                      </a:r>
                    </a:p>
                  </a:txBody>
                  <a:tcPr marL="45720" marR="45720" marT="73152" marB="73152">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tcPr>
                </a:tc>
              </a:tr>
              <a:tr h="0">
                <a:tc>
                  <a:txBody>
                    <a:bodyPr/>
                    <a:lstStyle/>
                    <a:p>
                      <a:pPr lvl="0" rtl="0">
                        <a:buNone/>
                      </a:pPr>
                      <a:r>
                        <a:rPr lang="en-US" sz="1000"/>
                        <a:t>C</a:t>
                      </a:r>
                    </a:p>
                  </a:txBody>
                  <a:tcPr marL="45720" marR="45720" marT="73152" marB="73152">
                    <a:lnL w="28575" cap="flat" cmpd="sng" algn="ctr">
                      <a:solidFill>
                        <a:scrgbClr r="0" g="0" b="0"/>
                      </a:solidFill>
                      <a:prstDash val="solid"/>
                      <a:round/>
                      <a:headEnd type="none" w="med" len="med"/>
                      <a:tailEnd type="none" w="med" len="med"/>
                    </a:lnL>
                  </a:tcPr>
                </a:tc>
                <a:tc>
                  <a:txBody>
                    <a:bodyPr/>
                    <a:lstStyle/>
                    <a:p>
                      <a:pPr>
                        <a:buNone/>
                      </a:pPr>
                      <a:r>
                        <a:rPr lang="en-US" sz="1000"/>
                        <a:t>Diatonic, Up</a:t>
                      </a:r>
                    </a:p>
                  </a:txBody>
                  <a:tcPr marL="45720" marR="45720" marT="73152" marB="73152"/>
                </a:tc>
                <a:tc>
                  <a:txBody>
                    <a:bodyPr/>
                    <a:lstStyle/>
                    <a:p>
                      <a:pPr lvl="0" rtl="0">
                        <a:buNone/>
                      </a:pPr>
                      <a:r>
                        <a:rPr lang="en-US" sz="1000" b="1">
                          <a:solidFill>
                            <a:srgbClr val="B7B7B7"/>
                          </a:solidFill>
                        </a:rPr>
                        <a:t>20%</a:t>
                      </a:r>
                    </a:p>
                  </a:txBody>
                  <a:tcPr marL="45720" marR="45720" marT="73152" marB="73152"/>
                </a:tc>
                <a:tc>
                  <a:txBody>
                    <a:bodyPr/>
                    <a:lstStyle/>
                    <a:p>
                      <a:pPr lvl="0" rtl="0">
                        <a:buNone/>
                      </a:pPr>
                      <a:r>
                        <a:rPr lang="en-US" sz="1000" b="1">
                          <a:solidFill>
                            <a:srgbClr val="B7B7B7"/>
                          </a:solidFill>
                        </a:rPr>
                        <a:t>20%</a:t>
                      </a:r>
                    </a:p>
                  </a:txBody>
                  <a:tcPr marL="45720" marR="45720" marT="73152" marB="73152"/>
                </a:tc>
                <a:tc>
                  <a:txBody>
                    <a:bodyPr/>
                    <a:lstStyle/>
                    <a:p>
                      <a:pPr lvl="0" rtl="0">
                        <a:buNone/>
                      </a:pPr>
                      <a:r>
                        <a:rPr lang="en-US" sz="1000" b="1">
                          <a:solidFill>
                            <a:srgbClr val="FF0000"/>
                          </a:solidFill>
                        </a:rPr>
                        <a:t>4%</a:t>
                      </a:r>
                    </a:p>
                  </a:txBody>
                  <a:tcPr marL="45720" marR="45720" marT="73152" marB="73152"/>
                </a:tc>
                <a:tc>
                  <a:txBody>
                    <a:bodyPr/>
                    <a:lstStyle/>
                    <a:p>
                      <a:pPr lvl="0" rtl="0">
                        <a:buNone/>
                      </a:pPr>
                      <a:r>
                        <a:rPr lang="en-US" sz="1000" b="1">
                          <a:solidFill>
                            <a:srgbClr val="B7B7B7"/>
                          </a:solidFill>
                        </a:rPr>
                        <a:t>32%</a:t>
                      </a:r>
                    </a:p>
                  </a:txBody>
                  <a:tcPr marL="45720" marR="45720" marT="73152" marB="73152"/>
                </a:tc>
                <a:tc>
                  <a:txBody>
                    <a:bodyPr/>
                    <a:lstStyle/>
                    <a:p>
                      <a:pPr lvl="0" rtl="0">
                        <a:buNone/>
                      </a:pPr>
                      <a:r>
                        <a:rPr lang="en-US" sz="1000" b="1">
                          <a:solidFill>
                            <a:srgbClr val="B7B7B7"/>
                          </a:solidFill>
                        </a:rPr>
                        <a:t>24%</a:t>
                      </a:r>
                    </a:p>
                  </a:txBody>
                  <a:tcPr marL="45720" marR="45720" marT="73152" marB="73152">
                    <a:lnR w="28575" cap="flat" cmpd="sng" algn="ctr">
                      <a:solidFill>
                        <a:scrgbClr r="0" g="0" b="0"/>
                      </a:solidFill>
                      <a:prstDash val="solid"/>
                      <a:round/>
                      <a:headEnd type="none" w="med" len="med"/>
                      <a:tailEnd type="none" w="med" len="med"/>
                    </a:lnR>
                  </a:tcPr>
                </a:tc>
              </a:tr>
              <a:tr h="0">
                <a:tc>
                  <a:txBody>
                    <a:bodyPr/>
                    <a:lstStyle/>
                    <a:p>
                      <a:pPr lvl="0" rtl="0">
                        <a:buNone/>
                      </a:pPr>
                      <a:r>
                        <a:rPr lang="en-US" sz="1000"/>
                        <a:t>C</a:t>
                      </a:r>
                    </a:p>
                  </a:txBody>
                  <a:tcPr marL="45720" marR="45720" marT="73152" marB="73152">
                    <a:lnL w="28575" cap="flat" cmpd="sng" algn="ctr">
                      <a:solidFill>
                        <a:scrgbClr r="0" g="0" b="0"/>
                      </a:solidFill>
                      <a:prstDash val="solid"/>
                      <a:round/>
                      <a:headEnd type="none" w="med" len="med"/>
                      <a:tailEnd type="none" w="med" len="med"/>
                    </a:lnL>
                  </a:tcPr>
                </a:tc>
                <a:tc>
                  <a:txBody>
                    <a:bodyPr/>
                    <a:lstStyle/>
                    <a:p>
                      <a:pPr>
                        <a:buNone/>
                      </a:pPr>
                      <a:r>
                        <a:rPr lang="en-US" sz="1000"/>
                        <a:t>Minor, Down</a:t>
                      </a:r>
                    </a:p>
                  </a:txBody>
                  <a:tcPr marL="45720" marR="45720" marT="73152" marB="73152"/>
                </a:tc>
                <a:tc>
                  <a:txBody>
                    <a:bodyPr/>
                    <a:lstStyle/>
                    <a:p>
                      <a:pPr lvl="0" rtl="0">
                        <a:buNone/>
                      </a:pPr>
                      <a:r>
                        <a:rPr lang="en-US" sz="1000" b="1">
                          <a:solidFill>
                            <a:srgbClr val="FF0000"/>
                          </a:solidFill>
                        </a:rPr>
                        <a:t>0%</a:t>
                      </a:r>
                    </a:p>
                  </a:txBody>
                  <a:tcPr marL="45720" marR="45720" marT="73152" marB="73152"/>
                </a:tc>
                <a:tc>
                  <a:txBody>
                    <a:bodyPr/>
                    <a:lstStyle/>
                    <a:p>
                      <a:pPr lvl="0" rtl="0">
                        <a:buNone/>
                      </a:pPr>
                      <a:r>
                        <a:rPr lang="en-US" sz="1000" b="1">
                          <a:solidFill>
                            <a:srgbClr val="FF0000"/>
                          </a:solidFill>
                        </a:rPr>
                        <a:t>0%</a:t>
                      </a:r>
                    </a:p>
                  </a:txBody>
                  <a:tcPr marL="45720" marR="45720" marT="73152" marB="73152"/>
                </a:tc>
                <a:tc>
                  <a:txBody>
                    <a:bodyPr/>
                    <a:lstStyle/>
                    <a:p>
                      <a:pPr lvl="0" rtl="0">
                        <a:buNone/>
                      </a:pPr>
                      <a:r>
                        <a:rPr lang="en-US" sz="1000" b="1">
                          <a:solidFill>
                            <a:srgbClr val="FF0000"/>
                          </a:solidFill>
                        </a:rPr>
                        <a:t>0%</a:t>
                      </a:r>
                    </a:p>
                  </a:txBody>
                  <a:tcPr marL="45720" marR="45720" marT="73152" marB="73152"/>
                </a:tc>
                <a:tc>
                  <a:txBody>
                    <a:bodyPr/>
                    <a:lstStyle/>
                    <a:p>
                      <a:pPr lvl="0" rtl="0">
                        <a:buNone/>
                      </a:pPr>
                      <a:r>
                        <a:rPr lang="en-US" sz="1000" b="1">
                          <a:solidFill>
                            <a:srgbClr val="6AA84F"/>
                          </a:solidFill>
                        </a:rPr>
                        <a:t>76%</a:t>
                      </a:r>
                    </a:p>
                  </a:txBody>
                  <a:tcPr marL="45720" marR="45720" marT="73152" marB="73152"/>
                </a:tc>
                <a:tc>
                  <a:txBody>
                    <a:bodyPr/>
                    <a:lstStyle/>
                    <a:p>
                      <a:pPr lvl="0" rtl="0">
                        <a:buNone/>
                      </a:pPr>
                      <a:r>
                        <a:rPr lang="en-US" sz="1000" b="1">
                          <a:solidFill>
                            <a:srgbClr val="B7B7B7"/>
                          </a:solidFill>
                        </a:rPr>
                        <a:t>24%</a:t>
                      </a:r>
                    </a:p>
                  </a:txBody>
                  <a:tcPr marL="45720" marR="45720" marT="73152" marB="73152">
                    <a:lnR w="28575" cap="flat" cmpd="sng" algn="ctr">
                      <a:solidFill>
                        <a:scrgbClr r="0" g="0" b="0"/>
                      </a:solidFill>
                      <a:prstDash val="solid"/>
                      <a:round/>
                      <a:headEnd type="none" w="med" len="med"/>
                      <a:tailEnd type="none" w="med" len="med"/>
                    </a:lnR>
                  </a:tcPr>
                </a:tc>
              </a:tr>
              <a:tr h="0">
                <a:tc>
                  <a:txBody>
                    <a:bodyPr/>
                    <a:lstStyle/>
                    <a:p>
                      <a:pPr lvl="0" rtl="0">
                        <a:buNone/>
                      </a:pPr>
                      <a:r>
                        <a:rPr lang="en-US" sz="1000"/>
                        <a:t>C</a:t>
                      </a:r>
                    </a:p>
                  </a:txBody>
                  <a:tcPr marL="45720" marR="45720" marT="73152" marB="73152">
                    <a:lnL w="28575" cap="flat" cmpd="sng" algn="ctr">
                      <a:solidFill>
                        <a:scrgbClr r="0" g="0" b="0"/>
                      </a:solidFill>
                      <a:prstDash val="solid"/>
                      <a:round/>
                      <a:headEnd type="none" w="med" len="med"/>
                      <a:tailEnd type="none" w="med" len="med"/>
                    </a:lnL>
                  </a:tcPr>
                </a:tc>
                <a:tc>
                  <a:txBody>
                    <a:bodyPr/>
                    <a:lstStyle/>
                    <a:p>
                      <a:pPr>
                        <a:buNone/>
                      </a:pPr>
                      <a:r>
                        <a:rPr lang="en-US" sz="1000"/>
                        <a:t>Silent</a:t>
                      </a:r>
                    </a:p>
                  </a:txBody>
                  <a:tcPr marL="45720" marR="45720" marT="73152" marB="73152"/>
                </a:tc>
                <a:tc>
                  <a:txBody>
                    <a:bodyPr/>
                    <a:lstStyle/>
                    <a:p>
                      <a:pPr lvl="0" rtl="0">
                        <a:buNone/>
                      </a:pPr>
                      <a:r>
                        <a:rPr lang="en-US" sz="1000" b="1">
                          <a:solidFill>
                            <a:srgbClr val="FF0000"/>
                          </a:solidFill>
                        </a:rPr>
                        <a:t>12%</a:t>
                      </a:r>
                    </a:p>
                  </a:txBody>
                  <a:tcPr marL="45720" marR="45720" marT="73152" marB="73152"/>
                </a:tc>
                <a:tc>
                  <a:txBody>
                    <a:bodyPr/>
                    <a:lstStyle/>
                    <a:p>
                      <a:pPr lvl="0" rtl="0">
                        <a:buNone/>
                      </a:pPr>
                      <a:r>
                        <a:rPr lang="en-US" sz="1000" b="1">
                          <a:solidFill>
                            <a:srgbClr val="FF0000"/>
                          </a:solidFill>
                        </a:rPr>
                        <a:t>8%</a:t>
                      </a:r>
                    </a:p>
                  </a:txBody>
                  <a:tcPr marL="45720" marR="45720" marT="73152" marB="73152"/>
                </a:tc>
                <a:tc>
                  <a:txBody>
                    <a:bodyPr/>
                    <a:lstStyle/>
                    <a:p>
                      <a:pPr lvl="0" rtl="0">
                        <a:buNone/>
                      </a:pPr>
                      <a:r>
                        <a:rPr lang="en-US" sz="1000" b="1">
                          <a:solidFill>
                            <a:srgbClr val="FF0000"/>
                          </a:solidFill>
                        </a:rPr>
                        <a:t>0%</a:t>
                      </a:r>
                    </a:p>
                  </a:txBody>
                  <a:tcPr marL="45720" marR="45720" marT="73152" marB="73152"/>
                </a:tc>
                <a:tc>
                  <a:txBody>
                    <a:bodyPr/>
                    <a:lstStyle/>
                    <a:p>
                      <a:pPr lvl="0" rtl="0">
                        <a:buNone/>
                      </a:pPr>
                      <a:r>
                        <a:rPr lang="en-US" sz="1000" b="1">
                          <a:solidFill>
                            <a:srgbClr val="B7B7B7"/>
                          </a:solidFill>
                        </a:rPr>
                        <a:t>52%</a:t>
                      </a:r>
                    </a:p>
                  </a:txBody>
                  <a:tcPr marL="45720" marR="45720" marT="73152" marB="73152"/>
                </a:tc>
                <a:tc>
                  <a:txBody>
                    <a:bodyPr/>
                    <a:lstStyle/>
                    <a:p>
                      <a:pPr lvl="0" rtl="0">
                        <a:buNone/>
                      </a:pPr>
                      <a:r>
                        <a:rPr lang="en-US" sz="1000" b="1">
                          <a:solidFill>
                            <a:srgbClr val="B7B7B7"/>
                          </a:solidFill>
                        </a:rPr>
                        <a:t>28%</a:t>
                      </a:r>
                    </a:p>
                  </a:txBody>
                  <a:tcPr marL="45720" marR="45720" marT="73152" marB="73152">
                    <a:lnR w="28575" cap="flat" cmpd="sng" algn="ctr">
                      <a:solidFill>
                        <a:scrgbClr r="0" g="0" b="0"/>
                      </a:solidFill>
                      <a:prstDash val="solid"/>
                      <a:round/>
                      <a:headEnd type="none" w="med" len="med"/>
                      <a:tailEnd type="none" w="med" len="med"/>
                    </a:lnR>
                  </a:tcPr>
                </a:tc>
              </a:tr>
              <a:tr h="0">
                <a:tc>
                  <a:txBody>
                    <a:bodyPr/>
                    <a:lstStyle/>
                    <a:p>
                      <a:pPr rtl="0">
                        <a:buNone/>
                      </a:pPr>
                      <a:r>
                        <a:rPr lang="en-US" sz="1000" b="1" i="1" dirty="0"/>
                        <a:t>C Total</a:t>
                      </a:r>
                    </a:p>
                  </a:txBody>
                  <a:tcPr marL="45720" marR="45720" marT="73152" marB="73152">
                    <a:lnL w="28575"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tcPr>
                </a:tc>
                <a:tc>
                  <a:txBody>
                    <a:bodyPr/>
                    <a:lstStyle/>
                    <a:p>
                      <a:endParaRPr/>
                    </a:p>
                  </a:txBody>
                  <a:tcPr marL="45720" marR="45720" marT="73152" marB="73152">
                    <a:lnB w="28575" cap="flat" cmpd="sng" algn="ctr">
                      <a:solidFill>
                        <a:scrgbClr r="0" g="0" b="0"/>
                      </a:solidFill>
                      <a:prstDash val="solid"/>
                      <a:round/>
                      <a:headEnd type="none" w="med" len="med"/>
                      <a:tailEnd type="none" w="med" len="med"/>
                    </a:lnB>
                  </a:tcPr>
                </a:tc>
                <a:tc>
                  <a:txBody>
                    <a:bodyPr/>
                    <a:lstStyle/>
                    <a:p>
                      <a:pPr rtl="0">
                        <a:buNone/>
                      </a:pPr>
                      <a:r>
                        <a:rPr lang="en-US" sz="1000" b="1" i="1">
                          <a:solidFill>
                            <a:srgbClr val="FF0000"/>
                          </a:solidFill>
                        </a:rPr>
                        <a:t>10%</a:t>
                      </a:r>
                    </a:p>
                  </a:txBody>
                  <a:tcPr marL="45720" marR="45720" marT="73152" marB="73152">
                    <a:lnB w="28575" cap="flat" cmpd="sng" algn="ctr">
                      <a:solidFill>
                        <a:scrgbClr r="0" g="0" b="0"/>
                      </a:solidFill>
                      <a:prstDash val="solid"/>
                      <a:round/>
                      <a:headEnd type="none" w="med" len="med"/>
                      <a:tailEnd type="none" w="med" len="med"/>
                    </a:lnB>
                  </a:tcPr>
                </a:tc>
                <a:tc>
                  <a:txBody>
                    <a:bodyPr/>
                    <a:lstStyle/>
                    <a:p>
                      <a:pPr rtl="0">
                        <a:buNone/>
                      </a:pPr>
                      <a:r>
                        <a:rPr lang="en-US" sz="1000" b="1" i="1">
                          <a:solidFill>
                            <a:srgbClr val="FF0000"/>
                          </a:solidFill>
                        </a:rPr>
                        <a:t>7%</a:t>
                      </a:r>
                    </a:p>
                  </a:txBody>
                  <a:tcPr marL="45720" marR="45720" marT="73152" marB="73152">
                    <a:lnB w="28575" cap="flat" cmpd="sng" algn="ctr">
                      <a:solidFill>
                        <a:scrgbClr r="0" g="0" b="0"/>
                      </a:solidFill>
                      <a:prstDash val="solid"/>
                      <a:round/>
                      <a:headEnd type="none" w="med" len="med"/>
                      <a:tailEnd type="none" w="med" len="med"/>
                    </a:lnB>
                  </a:tcPr>
                </a:tc>
                <a:tc>
                  <a:txBody>
                    <a:bodyPr/>
                    <a:lstStyle/>
                    <a:p>
                      <a:pPr rtl="0">
                        <a:buNone/>
                      </a:pPr>
                      <a:r>
                        <a:rPr lang="en-US" sz="1000" b="1" i="1">
                          <a:solidFill>
                            <a:srgbClr val="FF0000"/>
                          </a:solidFill>
                        </a:rPr>
                        <a:t>1%</a:t>
                      </a:r>
                    </a:p>
                  </a:txBody>
                  <a:tcPr marL="45720" marR="45720" marT="73152" marB="73152">
                    <a:lnB w="28575" cap="flat" cmpd="sng" algn="ctr">
                      <a:solidFill>
                        <a:scrgbClr r="0" g="0" b="0"/>
                      </a:solidFill>
                      <a:prstDash val="solid"/>
                      <a:round/>
                      <a:headEnd type="none" w="med" len="med"/>
                      <a:tailEnd type="none" w="med" len="med"/>
                    </a:lnB>
                  </a:tcPr>
                </a:tc>
                <a:tc>
                  <a:txBody>
                    <a:bodyPr/>
                    <a:lstStyle/>
                    <a:p>
                      <a:pPr rtl="0">
                        <a:buNone/>
                      </a:pPr>
                      <a:r>
                        <a:rPr lang="en-US" sz="1000" b="1" i="1">
                          <a:solidFill>
                            <a:srgbClr val="B7B7B7"/>
                          </a:solidFill>
                        </a:rPr>
                        <a:t>58%</a:t>
                      </a:r>
                    </a:p>
                  </a:txBody>
                  <a:tcPr marL="45720" marR="45720" marT="73152" marB="73152">
                    <a:lnB w="28575" cap="flat" cmpd="sng" algn="ctr">
                      <a:solidFill>
                        <a:scrgbClr r="0" g="0" b="0"/>
                      </a:solidFill>
                      <a:prstDash val="solid"/>
                      <a:round/>
                      <a:headEnd type="none" w="med" len="med"/>
                      <a:tailEnd type="none" w="med" len="med"/>
                    </a:lnB>
                  </a:tcPr>
                </a:tc>
                <a:tc>
                  <a:txBody>
                    <a:bodyPr/>
                    <a:lstStyle/>
                    <a:p>
                      <a:pPr rtl="0">
                        <a:buNone/>
                      </a:pPr>
                      <a:r>
                        <a:rPr lang="en-US" sz="1000" b="1" i="1">
                          <a:solidFill>
                            <a:srgbClr val="B7B7B7"/>
                          </a:solidFill>
                        </a:rPr>
                        <a:t>24%</a:t>
                      </a:r>
                    </a:p>
                  </a:txBody>
                  <a:tcPr marL="45720" marR="45720" marT="73152" marB="73152">
                    <a:lnR w="28575"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r>
              <a:tr h="0">
                <a:tc>
                  <a:txBody>
                    <a:bodyPr/>
                    <a:lstStyle/>
                    <a:p>
                      <a:pPr lvl="0" rtl="0">
                        <a:buNone/>
                      </a:pPr>
                      <a:r>
                        <a:rPr lang="en-US" sz="1000"/>
                        <a:t>H</a:t>
                      </a:r>
                    </a:p>
                  </a:txBody>
                  <a:tcPr marL="45720" marR="45720" marT="73152" marB="73152">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solidFill>
                      <a:srgbClr val="F3F3F3"/>
                    </a:solidFill>
                  </a:tcPr>
                </a:tc>
                <a:tc>
                  <a:txBody>
                    <a:bodyPr/>
                    <a:lstStyle/>
                    <a:p>
                      <a:pPr>
                        <a:buNone/>
                      </a:pPr>
                      <a:r>
                        <a:rPr lang="en-US" sz="1000"/>
                        <a:t>Diatonic, Down</a:t>
                      </a:r>
                    </a:p>
                  </a:txBody>
                  <a:tcPr marL="45720" marR="45720" marT="73152" marB="73152">
                    <a:lnT w="28575" cap="flat" cmpd="sng" algn="ctr">
                      <a:solidFill>
                        <a:scrgbClr r="0" g="0" b="0"/>
                      </a:solidFill>
                      <a:prstDash val="solid"/>
                      <a:round/>
                      <a:headEnd type="none" w="med" len="med"/>
                      <a:tailEnd type="none" w="med" len="med"/>
                    </a:lnT>
                    <a:solidFill>
                      <a:srgbClr val="F3F3F3"/>
                    </a:solidFill>
                  </a:tcPr>
                </a:tc>
                <a:tc>
                  <a:txBody>
                    <a:bodyPr/>
                    <a:lstStyle/>
                    <a:p>
                      <a:pPr lvl="0" rtl="0">
                        <a:buNone/>
                      </a:pPr>
                      <a:r>
                        <a:rPr lang="en-US" sz="1000" b="1">
                          <a:solidFill>
                            <a:srgbClr val="B7B7B7"/>
                          </a:solidFill>
                        </a:rPr>
                        <a:t>36%</a:t>
                      </a:r>
                    </a:p>
                  </a:txBody>
                  <a:tcPr marL="45720" marR="45720" marT="73152" marB="73152">
                    <a:lnT w="28575" cap="flat" cmpd="sng" algn="ctr">
                      <a:solidFill>
                        <a:scrgbClr r="0" g="0" b="0"/>
                      </a:solidFill>
                      <a:prstDash val="solid"/>
                      <a:round/>
                      <a:headEnd type="none" w="med" len="med"/>
                      <a:tailEnd type="none" w="med" len="med"/>
                    </a:lnT>
                    <a:solidFill>
                      <a:srgbClr val="F3F3F3"/>
                    </a:solidFill>
                  </a:tcPr>
                </a:tc>
                <a:tc>
                  <a:txBody>
                    <a:bodyPr/>
                    <a:lstStyle/>
                    <a:p>
                      <a:pPr lvl="0" rtl="0">
                        <a:buNone/>
                      </a:pPr>
                      <a:r>
                        <a:rPr lang="en-US" sz="1000" b="1">
                          <a:solidFill>
                            <a:srgbClr val="B7B7B7"/>
                          </a:solidFill>
                        </a:rPr>
                        <a:t>36%</a:t>
                      </a:r>
                    </a:p>
                  </a:txBody>
                  <a:tcPr marL="45720" marR="45720" marT="73152" marB="73152">
                    <a:lnT w="28575" cap="flat" cmpd="sng" algn="ctr">
                      <a:solidFill>
                        <a:scrgbClr r="0" g="0" b="0"/>
                      </a:solidFill>
                      <a:prstDash val="solid"/>
                      <a:round/>
                      <a:headEnd type="none" w="med" len="med"/>
                      <a:tailEnd type="none" w="med" len="med"/>
                    </a:lnT>
                    <a:solidFill>
                      <a:srgbClr val="F3F3F3"/>
                    </a:solidFill>
                  </a:tcPr>
                </a:tc>
                <a:tc>
                  <a:txBody>
                    <a:bodyPr/>
                    <a:lstStyle/>
                    <a:p>
                      <a:pPr lvl="0" rtl="0">
                        <a:buNone/>
                      </a:pPr>
                      <a:r>
                        <a:rPr lang="en-US" sz="1000" b="1">
                          <a:solidFill>
                            <a:srgbClr val="FF0000"/>
                          </a:solidFill>
                        </a:rPr>
                        <a:t>4%</a:t>
                      </a:r>
                    </a:p>
                  </a:txBody>
                  <a:tcPr marL="45720" marR="45720" marT="73152" marB="73152">
                    <a:lnT w="28575" cap="flat" cmpd="sng" algn="ctr">
                      <a:solidFill>
                        <a:scrgbClr r="0" g="0" b="0"/>
                      </a:solidFill>
                      <a:prstDash val="solid"/>
                      <a:round/>
                      <a:headEnd type="none" w="med" len="med"/>
                      <a:tailEnd type="none" w="med" len="med"/>
                    </a:lnT>
                    <a:solidFill>
                      <a:srgbClr val="F3F3F3"/>
                    </a:solidFill>
                  </a:tcPr>
                </a:tc>
                <a:tc>
                  <a:txBody>
                    <a:bodyPr/>
                    <a:lstStyle/>
                    <a:p>
                      <a:pPr lvl="0" rtl="0">
                        <a:buNone/>
                      </a:pPr>
                      <a:r>
                        <a:rPr lang="en-US" sz="1000" b="1">
                          <a:solidFill>
                            <a:srgbClr val="B7B7B7"/>
                          </a:solidFill>
                        </a:rPr>
                        <a:t>20%</a:t>
                      </a:r>
                    </a:p>
                  </a:txBody>
                  <a:tcPr marL="45720" marR="45720" marT="73152" marB="73152">
                    <a:lnT w="28575" cap="flat" cmpd="sng" algn="ctr">
                      <a:solidFill>
                        <a:scrgbClr r="0" g="0" b="0"/>
                      </a:solidFill>
                      <a:prstDash val="solid"/>
                      <a:round/>
                      <a:headEnd type="none" w="med" len="med"/>
                      <a:tailEnd type="none" w="med" len="med"/>
                    </a:lnT>
                    <a:solidFill>
                      <a:srgbClr val="F3F3F3"/>
                    </a:solidFill>
                  </a:tcPr>
                </a:tc>
                <a:tc>
                  <a:txBody>
                    <a:bodyPr/>
                    <a:lstStyle/>
                    <a:p>
                      <a:pPr lvl="0" rtl="0">
                        <a:buNone/>
                      </a:pPr>
                      <a:r>
                        <a:rPr lang="en-US" sz="1000" b="1">
                          <a:solidFill>
                            <a:srgbClr val="FF0000"/>
                          </a:solidFill>
                        </a:rPr>
                        <a:t>4%</a:t>
                      </a:r>
                    </a:p>
                  </a:txBody>
                  <a:tcPr marL="45720" marR="45720" marT="73152" marB="73152">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solidFill>
                      <a:srgbClr val="F3F3F3"/>
                    </a:solidFill>
                  </a:tcPr>
                </a:tc>
              </a:tr>
              <a:tr h="0">
                <a:tc>
                  <a:txBody>
                    <a:bodyPr/>
                    <a:lstStyle/>
                    <a:p>
                      <a:pPr lvl="0" rtl="0">
                        <a:buNone/>
                      </a:pPr>
                      <a:r>
                        <a:rPr lang="en-US" sz="1000"/>
                        <a:t>H</a:t>
                      </a:r>
                    </a:p>
                  </a:txBody>
                  <a:tcPr marL="45720" marR="45720" marT="73152" marB="73152">
                    <a:lnL w="28575" cap="flat" cmpd="sng" algn="ctr">
                      <a:solidFill>
                        <a:scrgbClr r="0" g="0" b="0"/>
                      </a:solidFill>
                      <a:prstDash val="solid"/>
                      <a:round/>
                      <a:headEnd type="none" w="med" len="med"/>
                      <a:tailEnd type="none" w="med" len="med"/>
                    </a:lnL>
                    <a:solidFill>
                      <a:srgbClr val="F3F3F3"/>
                    </a:solidFill>
                  </a:tcPr>
                </a:tc>
                <a:tc>
                  <a:txBody>
                    <a:bodyPr/>
                    <a:lstStyle/>
                    <a:p>
                      <a:pPr>
                        <a:buNone/>
                      </a:pPr>
                      <a:r>
                        <a:rPr lang="en-US" sz="1000"/>
                        <a:t>Diatonic, Up</a:t>
                      </a:r>
                    </a:p>
                  </a:txBody>
                  <a:tcPr marL="45720" marR="45720" marT="73152" marB="73152">
                    <a:solidFill>
                      <a:srgbClr val="F3F3F3"/>
                    </a:solidFill>
                  </a:tcPr>
                </a:tc>
                <a:tc>
                  <a:txBody>
                    <a:bodyPr/>
                    <a:lstStyle/>
                    <a:p>
                      <a:pPr lvl="0" rtl="0">
                        <a:buNone/>
                      </a:pPr>
                      <a:r>
                        <a:rPr lang="en-US" sz="1000" b="1">
                          <a:solidFill>
                            <a:srgbClr val="FF0000"/>
                          </a:solidFill>
                        </a:rPr>
                        <a:t>12%</a:t>
                      </a:r>
                    </a:p>
                  </a:txBody>
                  <a:tcPr marL="45720" marR="45720" marT="73152" marB="73152">
                    <a:solidFill>
                      <a:srgbClr val="F3F3F3"/>
                    </a:solidFill>
                  </a:tcPr>
                </a:tc>
                <a:tc>
                  <a:txBody>
                    <a:bodyPr/>
                    <a:lstStyle/>
                    <a:p>
                      <a:pPr lvl="0" rtl="0">
                        <a:buNone/>
                      </a:pPr>
                      <a:r>
                        <a:rPr lang="en-US" sz="1000" b="1">
                          <a:solidFill>
                            <a:srgbClr val="6AA84F"/>
                          </a:solidFill>
                        </a:rPr>
                        <a:t>84%</a:t>
                      </a:r>
                    </a:p>
                  </a:txBody>
                  <a:tcPr marL="45720" marR="45720" marT="73152" marB="73152">
                    <a:solidFill>
                      <a:srgbClr val="F3F3F3"/>
                    </a:solidFill>
                  </a:tcPr>
                </a:tc>
                <a:tc>
                  <a:txBody>
                    <a:bodyPr/>
                    <a:lstStyle/>
                    <a:p>
                      <a:pPr lvl="0" rtl="0">
                        <a:buNone/>
                      </a:pPr>
                      <a:r>
                        <a:rPr lang="en-US" sz="1000" b="1">
                          <a:solidFill>
                            <a:srgbClr val="FF0000"/>
                          </a:solidFill>
                        </a:rPr>
                        <a:t>4%</a:t>
                      </a:r>
                    </a:p>
                  </a:txBody>
                  <a:tcPr marL="45720" marR="45720" marT="73152" marB="73152">
                    <a:solidFill>
                      <a:srgbClr val="F3F3F3"/>
                    </a:solidFill>
                  </a:tcPr>
                </a:tc>
                <a:tc>
                  <a:txBody>
                    <a:bodyPr/>
                    <a:lstStyle/>
                    <a:p>
                      <a:pPr lvl="0" rtl="0">
                        <a:buNone/>
                      </a:pPr>
                      <a:r>
                        <a:rPr lang="en-US" sz="1000" b="1">
                          <a:solidFill>
                            <a:srgbClr val="FF0000"/>
                          </a:solidFill>
                        </a:rPr>
                        <a:t>0%</a:t>
                      </a:r>
                    </a:p>
                  </a:txBody>
                  <a:tcPr marL="45720" marR="45720" marT="73152" marB="73152">
                    <a:solidFill>
                      <a:srgbClr val="F3F3F3"/>
                    </a:solidFill>
                  </a:tcPr>
                </a:tc>
                <a:tc>
                  <a:txBody>
                    <a:bodyPr/>
                    <a:lstStyle/>
                    <a:p>
                      <a:pPr lvl="0" rtl="0">
                        <a:buNone/>
                      </a:pPr>
                      <a:r>
                        <a:rPr lang="en-US" sz="1000" b="1">
                          <a:solidFill>
                            <a:srgbClr val="FF0000"/>
                          </a:solidFill>
                        </a:rPr>
                        <a:t>0%</a:t>
                      </a:r>
                    </a:p>
                  </a:txBody>
                  <a:tcPr marL="45720" marR="45720" marT="73152" marB="73152">
                    <a:lnR w="28575" cap="flat" cmpd="sng" algn="ctr">
                      <a:solidFill>
                        <a:scrgbClr r="0" g="0" b="0"/>
                      </a:solidFill>
                      <a:prstDash val="solid"/>
                      <a:round/>
                      <a:headEnd type="none" w="med" len="med"/>
                      <a:tailEnd type="none" w="med" len="med"/>
                    </a:lnR>
                    <a:solidFill>
                      <a:srgbClr val="F3F3F3"/>
                    </a:solidFill>
                  </a:tcPr>
                </a:tc>
              </a:tr>
              <a:tr h="0">
                <a:tc>
                  <a:txBody>
                    <a:bodyPr/>
                    <a:lstStyle/>
                    <a:p>
                      <a:pPr lvl="0" rtl="0">
                        <a:buNone/>
                      </a:pPr>
                      <a:r>
                        <a:rPr lang="en-US" sz="1000"/>
                        <a:t>H</a:t>
                      </a:r>
                    </a:p>
                  </a:txBody>
                  <a:tcPr marL="45720" marR="45720" marT="73152" marB="73152">
                    <a:lnL w="28575" cap="flat" cmpd="sng" algn="ctr">
                      <a:solidFill>
                        <a:scrgbClr r="0" g="0" b="0"/>
                      </a:solidFill>
                      <a:prstDash val="solid"/>
                      <a:round/>
                      <a:headEnd type="none" w="med" len="med"/>
                      <a:tailEnd type="none" w="med" len="med"/>
                    </a:lnL>
                    <a:solidFill>
                      <a:srgbClr val="F3F3F3"/>
                    </a:solidFill>
                  </a:tcPr>
                </a:tc>
                <a:tc>
                  <a:txBody>
                    <a:bodyPr/>
                    <a:lstStyle/>
                    <a:p>
                      <a:pPr>
                        <a:buNone/>
                      </a:pPr>
                      <a:r>
                        <a:rPr lang="en-US" sz="1000"/>
                        <a:t>Heptatonic, Up</a:t>
                      </a:r>
                    </a:p>
                  </a:txBody>
                  <a:tcPr marL="45720" marR="45720" marT="73152" marB="73152">
                    <a:solidFill>
                      <a:srgbClr val="F3F3F3"/>
                    </a:solidFill>
                  </a:tcPr>
                </a:tc>
                <a:tc>
                  <a:txBody>
                    <a:bodyPr/>
                    <a:lstStyle/>
                    <a:p>
                      <a:pPr lvl="0" rtl="0">
                        <a:buNone/>
                      </a:pPr>
                      <a:r>
                        <a:rPr lang="en-US" sz="1000" b="1">
                          <a:solidFill>
                            <a:srgbClr val="FF0000"/>
                          </a:solidFill>
                        </a:rPr>
                        <a:t>16%</a:t>
                      </a:r>
                    </a:p>
                  </a:txBody>
                  <a:tcPr marL="45720" marR="45720" marT="73152" marB="73152">
                    <a:solidFill>
                      <a:srgbClr val="F3F3F3"/>
                    </a:solidFill>
                  </a:tcPr>
                </a:tc>
                <a:tc>
                  <a:txBody>
                    <a:bodyPr/>
                    <a:lstStyle/>
                    <a:p>
                      <a:pPr lvl="0" rtl="0">
                        <a:buNone/>
                      </a:pPr>
                      <a:r>
                        <a:rPr lang="en-US" sz="1000" b="1">
                          <a:solidFill>
                            <a:srgbClr val="6AA84F"/>
                          </a:solidFill>
                        </a:rPr>
                        <a:t>72%</a:t>
                      </a:r>
                    </a:p>
                  </a:txBody>
                  <a:tcPr marL="45720" marR="45720" marT="73152" marB="73152">
                    <a:solidFill>
                      <a:srgbClr val="F3F3F3"/>
                    </a:solidFill>
                  </a:tcPr>
                </a:tc>
                <a:tc>
                  <a:txBody>
                    <a:bodyPr/>
                    <a:lstStyle/>
                    <a:p>
                      <a:pPr lvl="0" rtl="0">
                        <a:buNone/>
                      </a:pPr>
                      <a:r>
                        <a:rPr lang="en-US" sz="1000" b="1">
                          <a:solidFill>
                            <a:srgbClr val="FF0000"/>
                          </a:solidFill>
                        </a:rPr>
                        <a:t>8%</a:t>
                      </a:r>
                    </a:p>
                  </a:txBody>
                  <a:tcPr marL="45720" marR="45720" marT="73152" marB="73152">
                    <a:solidFill>
                      <a:srgbClr val="F3F3F3"/>
                    </a:solidFill>
                  </a:tcPr>
                </a:tc>
                <a:tc>
                  <a:txBody>
                    <a:bodyPr/>
                    <a:lstStyle/>
                    <a:p>
                      <a:pPr lvl="0" rtl="0">
                        <a:buNone/>
                      </a:pPr>
                      <a:r>
                        <a:rPr lang="en-US" sz="1000" b="1">
                          <a:solidFill>
                            <a:srgbClr val="FF0000"/>
                          </a:solidFill>
                        </a:rPr>
                        <a:t>4%</a:t>
                      </a:r>
                    </a:p>
                  </a:txBody>
                  <a:tcPr marL="45720" marR="45720" marT="73152" marB="73152">
                    <a:solidFill>
                      <a:srgbClr val="F3F3F3"/>
                    </a:solidFill>
                  </a:tcPr>
                </a:tc>
                <a:tc>
                  <a:txBody>
                    <a:bodyPr/>
                    <a:lstStyle/>
                    <a:p>
                      <a:pPr lvl="0" rtl="0">
                        <a:buNone/>
                      </a:pPr>
                      <a:r>
                        <a:rPr lang="en-US" sz="1000" b="1">
                          <a:solidFill>
                            <a:srgbClr val="FF0000"/>
                          </a:solidFill>
                        </a:rPr>
                        <a:t>0%</a:t>
                      </a:r>
                    </a:p>
                  </a:txBody>
                  <a:tcPr marL="45720" marR="45720" marT="73152" marB="73152">
                    <a:lnR w="28575" cap="flat" cmpd="sng" algn="ctr">
                      <a:solidFill>
                        <a:scrgbClr r="0" g="0" b="0"/>
                      </a:solidFill>
                      <a:prstDash val="solid"/>
                      <a:round/>
                      <a:headEnd type="none" w="med" len="med"/>
                      <a:tailEnd type="none" w="med" len="med"/>
                    </a:lnR>
                    <a:solidFill>
                      <a:srgbClr val="F3F3F3"/>
                    </a:solidFill>
                  </a:tcPr>
                </a:tc>
              </a:tr>
              <a:tr h="0">
                <a:tc>
                  <a:txBody>
                    <a:bodyPr/>
                    <a:lstStyle/>
                    <a:p>
                      <a:pPr lvl="0" rtl="0">
                        <a:buNone/>
                      </a:pPr>
                      <a:r>
                        <a:rPr lang="en-US" sz="1000"/>
                        <a:t>H</a:t>
                      </a:r>
                    </a:p>
                  </a:txBody>
                  <a:tcPr marL="45720" marR="45720" marT="73152" marB="73152">
                    <a:lnL w="28575" cap="flat" cmpd="sng" algn="ctr">
                      <a:solidFill>
                        <a:scrgbClr r="0" g="0" b="0"/>
                      </a:solidFill>
                      <a:prstDash val="solid"/>
                      <a:round/>
                      <a:headEnd type="none" w="med" len="med"/>
                      <a:tailEnd type="none" w="med" len="med"/>
                    </a:lnL>
                    <a:solidFill>
                      <a:srgbClr val="F3F3F3"/>
                    </a:solidFill>
                  </a:tcPr>
                </a:tc>
                <a:tc>
                  <a:txBody>
                    <a:bodyPr/>
                    <a:lstStyle/>
                    <a:p>
                      <a:pPr>
                        <a:buNone/>
                      </a:pPr>
                      <a:r>
                        <a:rPr lang="en-US" sz="1000"/>
                        <a:t>Silent</a:t>
                      </a:r>
                    </a:p>
                  </a:txBody>
                  <a:tcPr marL="45720" marR="45720" marT="73152" marB="73152">
                    <a:solidFill>
                      <a:srgbClr val="F3F3F3"/>
                    </a:solidFill>
                  </a:tcPr>
                </a:tc>
                <a:tc>
                  <a:txBody>
                    <a:bodyPr/>
                    <a:lstStyle/>
                    <a:p>
                      <a:pPr lvl="0" rtl="0">
                        <a:buNone/>
                      </a:pPr>
                      <a:r>
                        <a:rPr lang="en-US" sz="1000" b="1">
                          <a:solidFill>
                            <a:srgbClr val="B7B7B7"/>
                          </a:solidFill>
                        </a:rPr>
                        <a:t>44%</a:t>
                      </a:r>
                    </a:p>
                  </a:txBody>
                  <a:tcPr marL="45720" marR="45720" marT="73152" marB="73152">
                    <a:solidFill>
                      <a:srgbClr val="F3F3F3"/>
                    </a:solidFill>
                  </a:tcPr>
                </a:tc>
                <a:tc>
                  <a:txBody>
                    <a:bodyPr/>
                    <a:lstStyle/>
                    <a:p>
                      <a:pPr lvl="0" rtl="0">
                        <a:buNone/>
                      </a:pPr>
                      <a:r>
                        <a:rPr lang="en-US" sz="1000" b="1">
                          <a:solidFill>
                            <a:srgbClr val="B7B7B7"/>
                          </a:solidFill>
                        </a:rPr>
                        <a:t>56%</a:t>
                      </a:r>
                    </a:p>
                  </a:txBody>
                  <a:tcPr marL="45720" marR="45720" marT="73152" marB="73152">
                    <a:solidFill>
                      <a:srgbClr val="F3F3F3"/>
                    </a:solidFill>
                  </a:tcPr>
                </a:tc>
                <a:tc>
                  <a:txBody>
                    <a:bodyPr/>
                    <a:lstStyle/>
                    <a:p>
                      <a:pPr lvl="0" rtl="0">
                        <a:buNone/>
                      </a:pPr>
                      <a:r>
                        <a:rPr lang="en-US" sz="1000" b="1">
                          <a:solidFill>
                            <a:srgbClr val="FF0000"/>
                          </a:solidFill>
                        </a:rPr>
                        <a:t>0%</a:t>
                      </a:r>
                    </a:p>
                  </a:txBody>
                  <a:tcPr marL="45720" marR="45720" marT="73152" marB="73152">
                    <a:solidFill>
                      <a:srgbClr val="F3F3F3"/>
                    </a:solidFill>
                  </a:tcPr>
                </a:tc>
                <a:tc>
                  <a:txBody>
                    <a:bodyPr/>
                    <a:lstStyle/>
                    <a:p>
                      <a:pPr lvl="0" rtl="0">
                        <a:buNone/>
                      </a:pPr>
                      <a:r>
                        <a:rPr lang="en-US" sz="1000" b="1">
                          <a:solidFill>
                            <a:srgbClr val="FF0000"/>
                          </a:solidFill>
                        </a:rPr>
                        <a:t>0%</a:t>
                      </a:r>
                    </a:p>
                  </a:txBody>
                  <a:tcPr marL="45720" marR="45720" marT="73152" marB="73152">
                    <a:solidFill>
                      <a:srgbClr val="F3F3F3"/>
                    </a:solidFill>
                  </a:tcPr>
                </a:tc>
                <a:tc>
                  <a:txBody>
                    <a:bodyPr/>
                    <a:lstStyle/>
                    <a:p>
                      <a:pPr lvl="0" rtl="0">
                        <a:buNone/>
                      </a:pPr>
                      <a:r>
                        <a:rPr lang="en-US" sz="1000" b="1">
                          <a:solidFill>
                            <a:srgbClr val="FF0000"/>
                          </a:solidFill>
                        </a:rPr>
                        <a:t>0%</a:t>
                      </a:r>
                    </a:p>
                  </a:txBody>
                  <a:tcPr marL="45720" marR="45720" marT="73152" marB="73152">
                    <a:lnR w="28575" cap="flat" cmpd="sng" algn="ctr">
                      <a:solidFill>
                        <a:scrgbClr r="0" g="0" b="0"/>
                      </a:solidFill>
                      <a:prstDash val="solid"/>
                      <a:round/>
                      <a:headEnd type="none" w="med" len="med"/>
                      <a:tailEnd type="none" w="med" len="med"/>
                    </a:lnR>
                    <a:solidFill>
                      <a:srgbClr val="F3F3F3"/>
                    </a:solidFill>
                  </a:tcPr>
                </a:tc>
              </a:tr>
              <a:tr h="0">
                <a:tc>
                  <a:txBody>
                    <a:bodyPr/>
                    <a:lstStyle/>
                    <a:p>
                      <a:pPr rtl="0">
                        <a:buNone/>
                      </a:pPr>
                      <a:r>
                        <a:rPr lang="en-US" sz="1000" b="1" i="1"/>
                        <a:t>H Total</a:t>
                      </a:r>
                    </a:p>
                  </a:txBody>
                  <a:tcPr marL="45720" marR="45720" marT="73152" marB="73152">
                    <a:lnL w="28575"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solidFill>
                      <a:srgbClr val="F3F3F3"/>
                    </a:solidFill>
                  </a:tcPr>
                </a:tc>
                <a:tc>
                  <a:txBody>
                    <a:bodyPr/>
                    <a:lstStyle/>
                    <a:p>
                      <a:endParaRPr/>
                    </a:p>
                  </a:txBody>
                  <a:tcPr marL="45720" marR="45720"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a:solidFill>
                            <a:srgbClr val="B7B7B7"/>
                          </a:solidFill>
                        </a:rPr>
                        <a:t>27%</a:t>
                      </a:r>
                    </a:p>
                  </a:txBody>
                  <a:tcPr marL="45720" marR="45720"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a:solidFill>
                            <a:srgbClr val="B7B7B7"/>
                          </a:solidFill>
                        </a:rPr>
                        <a:t>62%</a:t>
                      </a:r>
                    </a:p>
                  </a:txBody>
                  <a:tcPr marL="45720" marR="45720"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a:solidFill>
                            <a:srgbClr val="FF0000"/>
                          </a:solidFill>
                        </a:rPr>
                        <a:t>4%</a:t>
                      </a:r>
                    </a:p>
                  </a:txBody>
                  <a:tcPr marL="45720" marR="45720"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a:solidFill>
                            <a:srgbClr val="FF0000"/>
                          </a:solidFill>
                        </a:rPr>
                        <a:t>6%</a:t>
                      </a:r>
                    </a:p>
                  </a:txBody>
                  <a:tcPr marL="45720" marR="45720"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dirty="0">
                          <a:solidFill>
                            <a:srgbClr val="FF0000"/>
                          </a:solidFill>
                        </a:rPr>
                        <a:t>1%</a:t>
                      </a:r>
                    </a:p>
                  </a:txBody>
                  <a:tcPr marL="45720" marR="45720" marT="73152" marB="73152">
                    <a:lnR w="28575"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solidFill>
                      <a:srgbClr val="F3F3F3"/>
                    </a:solidFill>
                  </a:tcPr>
                </a:tc>
              </a:tr>
            </a:tbl>
          </a:graphicData>
        </a:graphic>
      </p:graphicFrame>
      <p:sp>
        <p:nvSpPr>
          <p:cNvPr id="4" name="Shape 258"/>
          <p:cNvSpPr txBox="1"/>
          <p:nvPr/>
        </p:nvSpPr>
        <p:spPr>
          <a:xfrm>
            <a:off x="256449" y="957820"/>
            <a:ext cx="8618975" cy="1092300"/>
          </a:xfrm>
          <a:prstGeom prst="rect">
            <a:avLst/>
          </a:prstGeom>
        </p:spPr>
        <p:txBody>
          <a:bodyPr lIns="91425" tIns="91425" rIns="91425" bIns="91425" anchor="t" anchorCtr="0">
            <a:noAutofit/>
          </a:bodyPr>
          <a:lstStyle/>
          <a:p>
            <a:pPr lvl="0" rtl="0">
              <a:buNone/>
            </a:pPr>
            <a:r>
              <a:rPr lang="en-US" dirty="0" smtClean="0">
                <a:latin typeface="Calibri"/>
                <a:ea typeface="Calibri"/>
                <a:cs typeface="Calibri"/>
                <a:sym typeface="Calibri"/>
              </a:rPr>
              <a:t>Here is a summary of how each of the shape-sound combinations were rated for overall emotion.  Values in red show very low numbers of responses for a certain shape-sound combination, and values in green show very high numbers of responses.  (Table continued on next page…)</a:t>
            </a:r>
            <a:endParaRPr lang="en-US" dirty="0">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0" y="274650"/>
            <a:ext cx="35484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a:t>
            </a:r>
            <a:r>
              <a:rPr lang="en-US" sz="3200">
                <a:solidFill>
                  <a:schemeClr val="lt1"/>
                </a:solidFill>
                <a:latin typeface="Trebuchet MS"/>
                <a:ea typeface="Trebuchet MS"/>
                <a:cs typeface="Trebuchet MS"/>
                <a:sym typeface="Trebuchet MS"/>
              </a:rPr>
              <a:t>Overview</a:t>
            </a:r>
          </a:p>
        </p:txBody>
      </p:sp>
      <p:graphicFrame>
        <p:nvGraphicFramePr>
          <p:cNvPr id="283" name="Shape 283"/>
          <p:cNvGraphicFramePr/>
          <p:nvPr>
            <p:extLst>
              <p:ext uri="{D42A27DB-BD31-4B8C-83A1-F6EECF244321}">
                <p14:modId xmlns:p14="http://schemas.microsoft.com/office/powerpoint/2010/main" val="2789542992"/>
              </p:ext>
            </p:extLst>
          </p:nvPr>
        </p:nvGraphicFramePr>
        <p:xfrm>
          <a:off x="275749" y="1037524"/>
          <a:ext cx="8606850" cy="4005071"/>
        </p:xfrm>
        <a:graphic>
          <a:graphicData uri="http://schemas.openxmlformats.org/drawingml/2006/table">
            <a:tbl>
              <a:tblPr>
                <a:noFill/>
                <a:tableStyleId>{64524DBC-3175-4D6A-BF12-F2BB106D8F3A}</a:tableStyleId>
              </a:tblPr>
              <a:tblGrid>
                <a:gridCol w="716625"/>
                <a:gridCol w="1742475"/>
                <a:gridCol w="1229550"/>
                <a:gridCol w="1229550"/>
                <a:gridCol w="1229550"/>
                <a:gridCol w="1229550"/>
                <a:gridCol w="1229550"/>
              </a:tblGrid>
              <a:tr h="381000">
                <a:tc>
                  <a:txBody>
                    <a:bodyPr/>
                    <a:lstStyle/>
                    <a:p>
                      <a:pPr lvl="0" rtl="0">
                        <a:buNone/>
                      </a:pPr>
                      <a:r>
                        <a:rPr lang="en-US" sz="1000" b="1" dirty="0"/>
                        <a:t>Bubble</a:t>
                      </a:r>
                    </a:p>
                  </a:txBody>
                  <a:tcPr marL="91425" marR="91425" marT="73152" marB="73152">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lvl="0" rtl="0">
                        <a:buNone/>
                      </a:pPr>
                      <a:r>
                        <a:rPr lang="en-US" sz="1000" b="1"/>
                        <a:t>Scale</a:t>
                      </a:r>
                    </a:p>
                  </a:txBody>
                  <a:tcPr marL="91425" marR="91425" marT="73152" marB="73152">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lvl="0" rtl="0">
                        <a:buNone/>
                      </a:pPr>
                      <a:r>
                        <a:rPr lang="en-US" sz="1000" b="1" dirty="0"/>
                        <a:t>Calm</a:t>
                      </a:r>
                    </a:p>
                  </a:txBody>
                  <a:tcPr marL="91425" marR="91425" marT="73152" marB="73152">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lvl="0" rtl="0">
                        <a:buNone/>
                      </a:pPr>
                      <a:r>
                        <a:rPr lang="en-US" sz="1000" b="1"/>
                        <a:t>Happy</a:t>
                      </a:r>
                    </a:p>
                  </a:txBody>
                  <a:tcPr marL="91425" marR="91425" marT="73152" marB="73152">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lvl="0" rtl="0">
                        <a:buNone/>
                      </a:pPr>
                      <a:r>
                        <a:rPr lang="en-US" sz="1000" b="1" dirty="0"/>
                        <a:t>Angry</a:t>
                      </a:r>
                    </a:p>
                  </a:txBody>
                  <a:tcPr marL="91425" marR="91425" marT="73152" marB="73152">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lvl="0" rtl="0">
                        <a:buNone/>
                      </a:pPr>
                      <a:r>
                        <a:rPr lang="en-US" sz="1000" b="1" dirty="0"/>
                        <a:t>Sad</a:t>
                      </a:r>
                    </a:p>
                  </a:txBody>
                  <a:tcPr marL="91425" marR="91425" marT="73152" marB="73152">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lvl="0" rtl="0">
                        <a:buNone/>
                      </a:pPr>
                      <a:r>
                        <a:rPr lang="en-US" sz="1000" b="1" dirty="0"/>
                        <a:t>Sleepy</a:t>
                      </a:r>
                    </a:p>
                  </a:txBody>
                  <a:tcPr marL="91425" marR="91425" marT="73152" marB="73152">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81000">
                <a:tc>
                  <a:txBody>
                    <a:bodyPr/>
                    <a:lstStyle/>
                    <a:p>
                      <a:pPr lvl="0" rtl="0">
                        <a:buNone/>
                      </a:pPr>
                      <a:r>
                        <a:rPr lang="en-US" sz="1000" dirty="0"/>
                        <a:t>S</a:t>
                      </a:r>
                    </a:p>
                  </a:txBody>
                  <a:tcPr marL="91425" marR="91425" marT="73152" marB="73152">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solidFill>
                      <a:srgbClr val="F3F3F3"/>
                    </a:solidFill>
                  </a:tcPr>
                </a:tc>
                <a:tc>
                  <a:txBody>
                    <a:bodyPr/>
                    <a:lstStyle/>
                    <a:p>
                      <a:pPr lvl="0" rtl="0">
                        <a:buNone/>
                      </a:pPr>
                      <a:r>
                        <a:rPr lang="en-US" sz="1000" dirty="0"/>
                        <a:t>Diatonic, Down</a:t>
                      </a:r>
                    </a:p>
                  </a:txBody>
                  <a:tcPr marL="91425" marR="91425" marT="73152" marB="73152">
                    <a:lnT w="28575" cap="flat" cmpd="sng" algn="ctr">
                      <a:solidFill>
                        <a:scrgbClr r="0" g="0" b="0"/>
                      </a:solidFill>
                      <a:prstDash val="solid"/>
                      <a:round/>
                      <a:headEnd type="none" w="med" len="med"/>
                      <a:tailEnd type="none" w="med" len="med"/>
                    </a:lnT>
                    <a:solidFill>
                      <a:srgbClr val="F3F3F3"/>
                    </a:solidFill>
                  </a:tcPr>
                </a:tc>
                <a:tc>
                  <a:txBody>
                    <a:bodyPr/>
                    <a:lstStyle/>
                    <a:p>
                      <a:pPr lvl="0" rtl="0">
                        <a:buNone/>
                      </a:pPr>
                      <a:r>
                        <a:rPr lang="en-US" sz="1000" b="1">
                          <a:solidFill>
                            <a:srgbClr val="B7B7B7"/>
                          </a:solidFill>
                        </a:rPr>
                        <a:t>28%</a:t>
                      </a:r>
                    </a:p>
                  </a:txBody>
                  <a:tcPr marL="91425" marR="91425" marT="73152" marB="73152">
                    <a:lnT w="28575" cap="flat" cmpd="sng" algn="ctr">
                      <a:solidFill>
                        <a:scrgbClr r="0" g="0" b="0"/>
                      </a:solidFill>
                      <a:prstDash val="solid"/>
                      <a:round/>
                      <a:headEnd type="none" w="med" len="med"/>
                      <a:tailEnd type="none" w="med" len="med"/>
                    </a:lnT>
                    <a:solidFill>
                      <a:srgbClr val="F3F3F3"/>
                    </a:solidFill>
                  </a:tcPr>
                </a:tc>
                <a:tc>
                  <a:txBody>
                    <a:bodyPr/>
                    <a:lstStyle/>
                    <a:p>
                      <a:pPr lvl="0" rtl="0">
                        <a:buNone/>
                      </a:pPr>
                      <a:r>
                        <a:rPr lang="en-US" sz="1000" b="1">
                          <a:solidFill>
                            <a:srgbClr val="FF0000"/>
                          </a:solidFill>
                        </a:rPr>
                        <a:t>4%</a:t>
                      </a:r>
                    </a:p>
                  </a:txBody>
                  <a:tcPr marL="91425" marR="91425" marT="73152" marB="73152">
                    <a:lnT w="28575" cap="flat" cmpd="sng" algn="ctr">
                      <a:solidFill>
                        <a:scrgbClr r="0" g="0" b="0"/>
                      </a:solidFill>
                      <a:prstDash val="solid"/>
                      <a:round/>
                      <a:headEnd type="none" w="med" len="med"/>
                      <a:tailEnd type="none" w="med" len="med"/>
                    </a:lnT>
                    <a:solidFill>
                      <a:srgbClr val="F3F3F3"/>
                    </a:solidFill>
                  </a:tcPr>
                </a:tc>
                <a:tc>
                  <a:txBody>
                    <a:bodyPr/>
                    <a:lstStyle/>
                    <a:p>
                      <a:pPr lvl="0" rtl="0">
                        <a:buNone/>
                      </a:pPr>
                      <a:r>
                        <a:rPr lang="en-US" sz="1000" b="1">
                          <a:solidFill>
                            <a:srgbClr val="FF0000"/>
                          </a:solidFill>
                        </a:rPr>
                        <a:t>16%</a:t>
                      </a:r>
                    </a:p>
                  </a:txBody>
                  <a:tcPr marL="91425" marR="91425" marT="73152" marB="73152">
                    <a:lnT w="28575" cap="flat" cmpd="sng" algn="ctr">
                      <a:solidFill>
                        <a:scrgbClr r="0" g="0" b="0"/>
                      </a:solidFill>
                      <a:prstDash val="solid"/>
                      <a:round/>
                      <a:headEnd type="none" w="med" len="med"/>
                      <a:tailEnd type="none" w="med" len="med"/>
                    </a:lnT>
                    <a:solidFill>
                      <a:srgbClr val="F3F3F3"/>
                    </a:solidFill>
                  </a:tcPr>
                </a:tc>
                <a:tc>
                  <a:txBody>
                    <a:bodyPr/>
                    <a:lstStyle/>
                    <a:p>
                      <a:pPr lvl="0" rtl="0">
                        <a:buNone/>
                      </a:pPr>
                      <a:r>
                        <a:rPr lang="en-US" sz="1000" b="1">
                          <a:solidFill>
                            <a:srgbClr val="B7B7B7"/>
                          </a:solidFill>
                        </a:rPr>
                        <a:t>44%</a:t>
                      </a:r>
                    </a:p>
                  </a:txBody>
                  <a:tcPr marL="91425" marR="91425" marT="73152" marB="73152">
                    <a:lnT w="28575" cap="flat" cmpd="sng" algn="ctr">
                      <a:solidFill>
                        <a:scrgbClr r="0" g="0" b="0"/>
                      </a:solidFill>
                      <a:prstDash val="solid"/>
                      <a:round/>
                      <a:headEnd type="none" w="med" len="med"/>
                      <a:tailEnd type="none" w="med" len="med"/>
                    </a:lnT>
                    <a:solidFill>
                      <a:srgbClr val="F3F3F3"/>
                    </a:solidFill>
                  </a:tcPr>
                </a:tc>
                <a:tc>
                  <a:txBody>
                    <a:bodyPr/>
                    <a:lstStyle/>
                    <a:p>
                      <a:pPr lvl="0" rtl="0">
                        <a:buNone/>
                      </a:pPr>
                      <a:r>
                        <a:rPr lang="en-US" sz="1000" b="1">
                          <a:solidFill>
                            <a:srgbClr val="FF0000"/>
                          </a:solidFill>
                        </a:rPr>
                        <a:t>8%</a:t>
                      </a:r>
                    </a:p>
                  </a:txBody>
                  <a:tcPr marL="91425" marR="91425" marT="73152" marB="73152">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solidFill>
                      <a:srgbClr val="F3F3F3"/>
                    </a:solidFill>
                  </a:tcPr>
                </a:tc>
              </a:tr>
              <a:tr h="381000">
                <a:tc>
                  <a:txBody>
                    <a:bodyPr/>
                    <a:lstStyle/>
                    <a:p>
                      <a:pPr lvl="0" rtl="0">
                        <a:buNone/>
                      </a:pPr>
                      <a:r>
                        <a:rPr lang="en-US" sz="1000"/>
                        <a:t>S</a:t>
                      </a:r>
                    </a:p>
                  </a:txBody>
                  <a:tcPr marL="91425" marR="91425" marT="73152" marB="73152">
                    <a:lnL w="28575" cap="flat" cmpd="sng" algn="ctr">
                      <a:solidFill>
                        <a:scrgbClr r="0" g="0" b="0"/>
                      </a:solidFill>
                      <a:prstDash val="solid"/>
                      <a:round/>
                      <a:headEnd type="none" w="med" len="med"/>
                      <a:tailEnd type="none" w="med" len="med"/>
                    </a:lnL>
                    <a:solidFill>
                      <a:srgbClr val="F3F3F3"/>
                    </a:solidFill>
                  </a:tcPr>
                </a:tc>
                <a:tc>
                  <a:txBody>
                    <a:bodyPr/>
                    <a:lstStyle/>
                    <a:p>
                      <a:pPr lvl="0" rtl="0">
                        <a:buNone/>
                      </a:pPr>
                      <a:r>
                        <a:rPr lang="en-US" sz="1000"/>
                        <a:t>Minor, Down</a:t>
                      </a:r>
                    </a:p>
                  </a:txBody>
                  <a:tcPr marL="91425" marR="91425" marT="73152" marB="73152">
                    <a:solidFill>
                      <a:srgbClr val="F3F3F3"/>
                    </a:solidFill>
                  </a:tcPr>
                </a:tc>
                <a:tc>
                  <a:txBody>
                    <a:bodyPr/>
                    <a:lstStyle/>
                    <a:p>
                      <a:pPr lvl="0" rtl="0">
                        <a:buNone/>
                      </a:pPr>
                      <a:r>
                        <a:rPr lang="en-US" sz="1000" b="1">
                          <a:solidFill>
                            <a:srgbClr val="FF0000"/>
                          </a:solidFill>
                        </a:rPr>
                        <a:t>12%</a:t>
                      </a:r>
                    </a:p>
                  </a:txBody>
                  <a:tcPr marL="91425" marR="91425" marT="73152" marB="73152">
                    <a:solidFill>
                      <a:srgbClr val="F3F3F3"/>
                    </a:solidFill>
                  </a:tcPr>
                </a:tc>
                <a:tc>
                  <a:txBody>
                    <a:bodyPr/>
                    <a:lstStyle/>
                    <a:p>
                      <a:pPr lvl="0" rtl="0">
                        <a:buNone/>
                      </a:pPr>
                      <a:r>
                        <a:rPr lang="en-US" sz="1000" b="1">
                          <a:solidFill>
                            <a:srgbClr val="FF0000"/>
                          </a:solidFill>
                        </a:rPr>
                        <a:t>0%</a:t>
                      </a:r>
                    </a:p>
                  </a:txBody>
                  <a:tcPr marL="91425" marR="91425" marT="73152" marB="73152">
                    <a:solidFill>
                      <a:srgbClr val="F3F3F3"/>
                    </a:solidFill>
                  </a:tcPr>
                </a:tc>
                <a:tc>
                  <a:txBody>
                    <a:bodyPr/>
                    <a:lstStyle/>
                    <a:p>
                      <a:pPr lvl="0" rtl="0">
                        <a:buNone/>
                      </a:pPr>
                      <a:r>
                        <a:rPr lang="en-US" sz="1000" b="1">
                          <a:solidFill>
                            <a:srgbClr val="FF0000"/>
                          </a:solidFill>
                        </a:rPr>
                        <a:t>12%</a:t>
                      </a:r>
                    </a:p>
                  </a:txBody>
                  <a:tcPr marL="91425" marR="91425" marT="73152" marB="73152">
                    <a:solidFill>
                      <a:srgbClr val="F3F3F3"/>
                    </a:solidFill>
                  </a:tcPr>
                </a:tc>
                <a:tc>
                  <a:txBody>
                    <a:bodyPr/>
                    <a:lstStyle/>
                    <a:p>
                      <a:pPr lvl="0" rtl="0">
                        <a:buNone/>
                      </a:pPr>
                      <a:r>
                        <a:rPr lang="en-US" sz="1000" b="1">
                          <a:solidFill>
                            <a:srgbClr val="B7B7B7"/>
                          </a:solidFill>
                        </a:rPr>
                        <a:t>64%</a:t>
                      </a:r>
                    </a:p>
                  </a:txBody>
                  <a:tcPr marL="91425" marR="91425" marT="73152" marB="73152">
                    <a:solidFill>
                      <a:srgbClr val="F3F3F3"/>
                    </a:solidFill>
                  </a:tcPr>
                </a:tc>
                <a:tc>
                  <a:txBody>
                    <a:bodyPr/>
                    <a:lstStyle/>
                    <a:p>
                      <a:pPr lvl="0" rtl="0">
                        <a:buNone/>
                      </a:pPr>
                      <a:r>
                        <a:rPr lang="en-US" sz="1000" b="1">
                          <a:solidFill>
                            <a:srgbClr val="FF0000"/>
                          </a:solidFill>
                        </a:rPr>
                        <a:t>12%</a:t>
                      </a:r>
                    </a:p>
                  </a:txBody>
                  <a:tcPr marL="91425" marR="91425" marT="73152" marB="73152">
                    <a:lnR w="28575" cap="flat" cmpd="sng" algn="ctr">
                      <a:solidFill>
                        <a:scrgbClr r="0" g="0" b="0"/>
                      </a:solidFill>
                      <a:prstDash val="solid"/>
                      <a:round/>
                      <a:headEnd type="none" w="med" len="med"/>
                      <a:tailEnd type="none" w="med" len="med"/>
                    </a:lnR>
                    <a:solidFill>
                      <a:srgbClr val="F3F3F3"/>
                    </a:solidFill>
                  </a:tcPr>
                </a:tc>
              </a:tr>
              <a:tr h="381000">
                <a:tc>
                  <a:txBody>
                    <a:bodyPr/>
                    <a:lstStyle/>
                    <a:p>
                      <a:pPr lvl="0" rtl="0">
                        <a:buNone/>
                      </a:pPr>
                      <a:r>
                        <a:rPr lang="en-US" sz="1000"/>
                        <a:t>S</a:t>
                      </a:r>
                    </a:p>
                  </a:txBody>
                  <a:tcPr marL="91425" marR="91425" marT="73152" marB="73152">
                    <a:lnL w="28575" cap="flat" cmpd="sng" algn="ctr">
                      <a:solidFill>
                        <a:scrgbClr r="0" g="0" b="0"/>
                      </a:solidFill>
                      <a:prstDash val="solid"/>
                      <a:round/>
                      <a:headEnd type="none" w="med" len="med"/>
                      <a:tailEnd type="none" w="med" len="med"/>
                    </a:lnL>
                    <a:solidFill>
                      <a:srgbClr val="F3F3F3"/>
                    </a:solidFill>
                  </a:tcPr>
                </a:tc>
                <a:tc>
                  <a:txBody>
                    <a:bodyPr/>
                    <a:lstStyle/>
                    <a:p>
                      <a:pPr lvl="0" rtl="0">
                        <a:buNone/>
                      </a:pPr>
                      <a:r>
                        <a:rPr lang="en-US" sz="1000" dirty="0"/>
                        <a:t>Minor, Up</a:t>
                      </a:r>
                    </a:p>
                  </a:txBody>
                  <a:tcPr marL="91425" marR="91425" marT="73152" marB="73152">
                    <a:solidFill>
                      <a:srgbClr val="F3F3F3"/>
                    </a:solidFill>
                  </a:tcPr>
                </a:tc>
                <a:tc>
                  <a:txBody>
                    <a:bodyPr/>
                    <a:lstStyle/>
                    <a:p>
                      <a:pPr lvl="0" rtl="0">
                        <a:buNone/>
                      </a:pPr>
                      <a:r>
                        <a:rPr lang="en-US" sz="1000" b="1" dirty="0">
                          <a:solidFill>
                            <a:srgbClr val="FF0000"/>
                          </a:solidFill>
                        </a:rPr>
                        <a:t>16%</a:t>
                      </a:r>
                    </a:p>
                  </a:txBody>
                  <a:tcPr marL="91425" marR="91425" marT="73152" marB="73152">
                    <a:solidFill>
                      <a:srgbClr val="F3F3F3"/>
                    </a:solidFill>
                  </a:tcPr>
                </a:tc>
                <a:tc>
                  <a:txBody>
                    <a:bodyPr/>
                    <a:lstStyle/>
                    <a:p>
                      <a:pPr lvl="0" rtl="0">
                        <a:buNone/>
                      </a:pPr>
                      <a:r>
                        <a:rPr lang="en-US" sz="1000" b="1">
                          <a:solidFill>
                            <a:srgbClr val="B7B7B7"/>
                          </a:solidFill>
                        </a:rPr>
                        <a:t>24%</a:t>
                      </a:r>
                    </a:p>
                  </a:txBody>
                  <a:tcPr marL="91425" marR="91425" marT="73152" marB="73152">
                    <a:solidFill>
                      <a:srgbClr val="F3F3F3"/>
                    </a:solidFill>
                  </a:tcPr>
                </a:tc>
                <a:tc>
                  <a:txBody>
                    <a:bodyPr/>
                    <a:lstStyle/>
                    <a:p>
                      <a:pPr lvl="0" rtl="0">
                        <a:buNone/>
                      </a:pPr>
                      <a:r>
                        <a:rPr lang="en-US" sz="1000" b="1">
                          <a:solidFill>
                            <a:srgbClr val="B7B7B7"/>
                          </a:solidFill>
                        </a:rPr>
                        <a:t>20%</a:t>
                      </a:r>
                    </a:p>
                  </a:txBody>
                  <a:tcPr marL="91425" marR="91425" marT="73152" marB="73152">
                    <a:solidFill>
                      <a:srgbClr val="F3F3F3"/>
                    </a:solidFill>
                  </a:tcPr>
                </a:tc>
                <a:tc>
                  <a:txBody>
                    <a:bodyPr/>
                    <a:lstStyle/>
                    <a:p>
                      <a:pPr lvl="0" rtl="0">
                        <a:buNone/>
                      </a:pPr>
                      <a:r>
                        <a:rPr lang="en-US" sz="1000" b="1">
                          <a:solidFill>
                            <a:srgbClr val="B7B7B7"/>
                          </a:solidFill>
                        </a:rPr>
                        <a:t>32%</a:t>
                      </a:r>
                    </a:p>
                  </a:txBody>
                  <a:tcPr marL="91425" marR="91425" marT="73152" marB="73152">
                    <a:solidFill>
                      <a:srgbClr val="F3F3F3"/>
                    </a:solidFill>
                  </a:tcPr>
                </a:tc>
                <a:tc>
                  <a:txBody>
                    <a:bodyPr/>
                    <a:lstStyle/>
                    <a:p>
                      <a:pPr lvl="0" rtl="0">
                        <a:buNone/>
                      </a:pPr>
                      <a:r>
                        <a:rPr lang="en-US" sz="1000" b="1">
                          <a:solidFill>
                            <a:srgbClr val="FF0000"/>
                          </a:solidFill>
                        </a:rPr>
                        <a:t>8%</a:t>
                      </a:r>
                    </a:p>
                  </a:txBody>
                  <a:tcPr marL="91425" marR="91425" marT="73152" marB="73152">
                    <a:lnR w="28575" cap="flat" cmpd="sng" algn="ctr">
                      <a:solidFill>
                        <a:scrgbClr r="0" g="0" b="0"/>
                      </a:solidFill>
                      <a:prstDash val="solid"/>
                      <a:round/>
                      <a:headEnd type="none" w="med" len="med"/>
                      <a:tailEnd type="none" w="med" len="med"/>
                    </a:lnR>
                    <a:solidFill>
                      <a:srgbClr val="F3F3F3"/>
                    </a:solidFill>
                  </a:tcPr>
                </a:tc>
              </a:tr>
              <a:tr h="381000">
                <a:tc>
                  <a:txBody>
                    <a:bodyPr/>
                    <a:lstStyle/>
                    <a:p>
                      <a:pPr lvl="0" rtl="0">
                        <a:buNone/>
                      </a:pPr>
                      <a:r>
                        <a:rPr lang="en-US" sz="1000"/>
                        <a:t>S</a:t>
                      </a:r>
                    </a:p>
                  </a:txBody>
                  <a:tcPr marL="91425" marR="91425" marT="73152" marB="73152">
                    <a:lnL w="28575" cap="flat" cmpd="sng" algn="ctr">
                      <a:solidFill>
                        <a:scrgbClr r="0" g="0" b="0"/>
                      </a:solidFill>
                      <a:prstDash val="solid"/>
                      <a:round/>
                      <a:headEnd type="none" w="med" len="med"/>
                      <a:tailEnd type="none" w="med" len="med"/>
                    </a:lnL>
                    <a:solidFill>
                      <a:srgbClr val="F3F3F3"/>
                    </a:solidFill>
                  </a:tcPr>
                </a:tc>
                <a:tc>
                  <a:txBody>
                    <a:bodyPr/>
                    <a:lstStyle/>
                    <a:p>
                      <a:pPr lvl="0" rtl="0">
                        <a:buNone/>
                      </a:pPr>
                      <a:r>
                        <a:rPr lang="en-US" sz="1000"/>
                        <a:t>Silent</a:t>
                      </a:r>
                    </a:p>
                  </a:txBody>
                  <a:tcPr marL="91425" marR="91425" marT="73152" marB="73152">
                    <a:solidFill>
                      <a:srgbClr val="F3F3F3"/>
                    </a:solidFill>
                  </a:tcPr>
                </a:tc>
                <a:tc>
                  <a:txBody>
                    <a:bodyPr/>
                    <a:lstStyle/>
                    <a:p>
                      <a:pPr lvl="0" rtl="0">
                        <a:buNone/>
                      </a:pPr>
                      <a:r>
                        <a:rPr lang="en-US" sz="1000" b="1">
                          <a:solidFill>
                            <a:srgbClr val="B7B7B7"/>
                          </a:solidFill>
                        </a:rPr>
                        <a:t>36%</a:t>
                      </a:r>
                    </a:p>
                  </a:txBody>
                  <a:tcPr marL="91425" marR="91425" marT="73152" marB="73152">
                    <a:solidFill>
                      <a:srgbClr val="F3F3F3"/>
                    </a:solidFill>
                  </a:tcPr>
                </a:tc>
                <a:tc>
                  <a:txBody>
                    <a:bodyPr/>
                    <a:lstStyle/>
                    <a:p>
                      <a:pPr lvl="0" rtl="0">
                        <a:buNone/>
                      </a:pPr>
                      <a:r>
                        <a:rPr lang="en-US" sz="1000" b="1">
                          <a:solidFill>
                            <a:srgbClr val="FF0000"/>
                          </a:solidFill>
                        </a:rPr>
                        <a:t>0%</a:t>
                      </a:r>
                    </a:p>
                  </a:txBody>
                  <a:tcPr marL="91425" marR="91425" marT="73152" marB="73152">
                    <a:solidFill>
                      <a:srgbClr val="F3F3F3"/>
                    </a:solidFill>
                  </a:tcPr>
                </a:tc>
                <a:tc>
                  <a:txBody>
                    <a:bodyPr/>
                    <a:lstStyle/>
                    <a:p>
                      <a:pPr lvl="0" rtl="0">
                        <a:buNone/>
                      </a:pPr>
                      <a:r>
                        <a:rPr lang="en-US" sz="1000" b="1">
                          <a:solidFill>
                            <a:srgbClr val="FF0000"/>
                          </a:solidFill>
                        </a:rPr>
                        <a:t>8%</a:t>
                      </a:r>
                    </a:p>
                  </a:txBody>
                  <a:tcPr marL="91425" marR="91425" marT="73152" marB="73152">
                    <a:solidFill>
                      <a:srgbClr val="F3F3F3"/>
                    </a:solidFill>
                  </a:tcPr>
                </a:tc>
                <a:tc>
                  <a:txBody>
                    <a:bodyPr/>
                    <a:lstStyle/>
                    <a:p>
                      <a:pPr lvl="0" rtl="0">
                        <a:buNone/>
                      </a:pPr>
                      <a:r>
                        <a:rPr lang="en-US" sz="1000" b="1" dirty="0">
                          <a:solidFill>
                            <a:srgbClr val="B7B7B7"/>
                          </a:solidFill>
                        </a:rPr>
                        <a:t>36%</a:t>
                      </a:r>
                    </a:p>
                  </a:txBody>
                  <a:tcPr marL="91425" marR="91425" marT="73152" marB="73152">
                    <a:solidFill>
                      <a:srgbClr val="F3F3F3"/>
                    </a:solidFill>
                  </a:tcPr>
                </a:tc>
                <a:tc>
                  <a:txBody>
                    <a:bodyPr/>
                    <a:lstStyle/>
                    <a:p>
                      <a:pPr lvl="0" rtl="0">
                        <a:buNone/>
                      </a:pPr>
                      <a:r>
                        <a:rPr lang="en-US" sz="1000" b="1" dirty="0">
                          <a:solidFill>
                            <a:srgbClr val="B7B7B7"/>
                          </a:solidFill>
                        </a:rPr>
                        <a:t>28%</a:t>
                      </a:r>
                    </a:p>
                  </a:txBody>
                  <a:tcPr marL="91425" marR="91425" marT="73152" marB="73152">
                    <a:lnR w="28575" cap="flat" cmpd="sng" algn="ctr">
                      <a:solidFill>
                        <a:scrgbClr r="0" g="0" b="0"/>
                      </a:solidFill>
                      <a:prstDash val="solid"/>
                      <a:round/>
                      <a:headEnd type="none" w="med" len="med"/>
                      <a:tailEnd type="none" w="med" len="med"/>
                    </a:lnR>
                    <a:solidFill>
                      <a:srgbClr val="F3F3F3"/>
                    </a:solidFill>
                  </a:tcPr>
                </a:tc>
              </a:tr>
              <a:tr h="381000">
                <a:tc>
                  <a:txBody>
                    <a:bodyPr/>
                    <a:lstStyle/>
                    <a:p>
                      <a:pPr rtl="0">
                        <a:buNone/>
                      </a:pPr>
                      <a:r>
                        <a:rPr lang="en-US" sz="1000" b="1" i="1"/>
                        <a:t>S Total</a:t>
                      </a:r>
                    </a:p>
                  </a:txBody>
                  <a:tcPr marL="91425" marR="91425" marT="73152" marB="73152">
                    <a:lnL w="28575"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solidFill>
                      <a:srgbClr val="F3F3F3"/>
                    </a:solidFill>
                  </a:tcPr>
                </a:tc>
                <a:tc>
                  <a:txBody>
                    <a:bodyPr/>
                    <a:lstStyle/>
                    <a:p>
                      <a:endParaRPr/>
                    </a:p>
                  </a:txBody>
                  <a:tcPr marL="91425" marR="91425"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a:solidFill>
                            <a:srgbClr val="B7B7B7"/>
                          </a:solidFill>
                        </a:rPr>
                        <a:t>23%</a:t>
                      </a:r>
                    </a:p>
                  </a:txBody>
                  <a:tcPr marL="91425" marR="91425"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a:solidFill>
                            <a:srgbClr val="FF0000"/>
                          </a:solidFill>
                        </a:rPr>
                        <a:t>7%</a:t>
                      </a:r>
                    </a:p>
                  </a:txBody>
                  <a:tcPr marL="91425" marR="91425"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dirty="0">
                          <a:solidFill>
                            <a:srgbClr val="FF0000"/>
                          </a:solidFill>
                        </a:rPr>
                        <a:t>14%</a:t>
                      </a:r>
                    </a:p>
                  </a:txBody>
                  <a:tcPr marL="91425" marR="91425"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dirty="0">
                          <a:solidFill>
                            <a:srgbClr val="B7B7B7"/>
                          </a:solidFill>
                        </a:rPr>
                        <a:t>44%</a:t>
                      </a:r>
                    </a:p>
                  </a:txBody>
                  <a:tcPr marL="91425" marR="91425" marT="73152" marB="73152">
                    <a:lnB w="28575" cap="flat" cmpd="sng" algn="ctr">
                      <a:solidFill>
                        <a:scrgbClr r="0" g="0" b="0"/>
                      </a:solidFill>
                      <a:prstDash val="solid"/>
                      <a:round/>
                      <a:headEnd type="none" w="med" len="med"/>
                      <a:tailEnd type="none" w="med" len="med"/>
                    </a:lnB>
                    <a:solidFill>
                      <a:srgbClr val="F3F3F3"/>
                    </a:solidFill>
                  </a:tcPr>
                </a:tc>
                <a:tc>
                  <a:txBody>
                    <a:bodyPr/>
                    <a:lstStyle/>
                    <a:p>
                      <a:pPr rtl="0">
                        <a:buNone/>
                      </a:pPr>
                      <a:r>
                        <a:rPr lang="en-US" sz="1000" b="1" i="1" dirty="0">
                          <a:solidFill>
                            <a:srgbClr val="FF0000"/>
                          </a:solidFill>
                        </a:rPr>
                        <a:t>12%</a:t>
                      </a:r>
                    </a:p>
                  </a:txBody>
                  <a:tcPr marL="91425" marR="91425" marT="73152" marB="73152">
                    <a:lnR w="28575"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solidFill>
                      <a:srgbClr val="F3F3F3"/>
                    </a:solidFill>
                  </a:tcPr>
                </a:tc>
              </a:tr>
              <a:tr h="381000">
                <a:tc>
                  <a:txBody>
                    <a:bodyPr/>
                    <a:lstStyle/>
                    <a:p>
                      <a:pPr lvl="0" rtl="0">
                        <a:buNone/>
                      </a:pPr>
                      <a:r>
                        <a:rPr lang="en-US" sz="1000" dirty="0"/>
                        <a:t>P</a:t>
                      </a:r>
                    </a:p>
                  </a:txBody>
                  <a:tcPr marL="91425" marR="91425" marT="73152" marB="73152">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tcPr>
                </a:tc>
                <a:tc>
                  <a:txBody>
                    <a:bodyPr/>
                    <a:lstStyle/>
                    <a:p>
                      <a:pPr lvl="0" rtl="0">
                        <a:buNone/>
                      </a:pPr>
                      <a:r>
                        <a:rPr lang="en-US" sz="1000"/>
                        <a:t>Diatonic,Down</a:t>
                      </a:r>
                    </a:p>
                  </a:txBody>
                  <a:tcPr marL="91425" marR="91425" marT="73152" marB="73152">
                    <a:lnT w="28575" cap="flat" cmpd="sng" algn="ctr">
                      <a:solidFill>
                        <a:scrgbClr r="0" g="0" b="0"/>
                      </a:solidFill>
                      <a:prstDash val="solid"/>
                      <a:round/>
                      <a:headEnd type="none" w="med" len="med"/>
                      <a:tailEnd type="none" w="med" len="med"/>
                    </a:lnT>
                  </a:tcPr>
                </a:tc>
                <a:tc>
                  <a:txBody>
                    <a:bodyPr/>
                    <a:lstStyle/>
                    <a:p>
                      <a:pPr lvl="0" rtl="0">
                        <a:buNone/>
                      </a:pPr>
                      <a:r>
                        <a:rPr lang="en-US" sz="1000" b="1">
                          <a:solidFill>
                            <a:srgbClr val="FF0000"/>
                          </a:solidFill>
                        </a:rPr>
                        <a:t>12%</a:t>
                      </a:r>
                    </a:p>
                  </a:txBody>
                  <a:tcPr marL="91425" marR="91425" marT="73152" marB="73152">
                    <a:lnT w="28575" cap="flat" cmpd="sng" algn="ctr">
                      <a:solidFill>
                        <a:scrgbClr r="0" g="0" b="0"/>
                      </a:solidFill>
                      <a:prstDash val="solid"/>
                      <a:round/>
                      <a:headEnd type="none" w="med" len="med"/>
                      <a:tailEnd type="none" w="med" len="med"/>
                    </a:lnT>
                  </a:tcPr>
                </a:tc>
                <a:tc>
                  <a:txBody>
                    <a:bodyPr/>
                    <a:lstStyle/>
                    <a:p>
                      <a:pPr lvl="0" rtl="0">
                        <a:buNone/>
                      </a:pPr>
                      <a:r>
                        <a:rPr lang="en-US" sz="1000" b="1">
                          <a:solidFill>
                            <a:srgbClr val="FF0000"/>
                          </a:solidFill>
                        </a:rPr>
                        <a:t>0%</a:t>
                      </a:r>
                    </a:p>
                  </a:txBody>
                  <a:tcPr marL="91425" marR="91425" marT="73152" marB="73152">
                    <a:lnT w="28575" cap="flat" cmpd="sng" algn="ctr">
                      <a:solidFill>
                        <a:scrgbClr r="0" g="0" b="0"/>
                      </a:solidFill>
                      <a:prstDash val="solid"/>
                      <a:round/>
                      <a:headEnd type="none" w="med" len="med"/>
                      <a:tailEnd type="none" w="med" len="med"/>
                    </a:lnT>
                  </a:tcPr>
                </a:tc>
                <a:tc>
                  <a:txBody>
                    <a:bodyPr/>
                    <a:lstStyle/>
                    <a:p>
                      <a:pPr lvl="0" rtl="0">
                        <a:buNone/>
                      </a:pPr>
                      <a:r>
                        <a:rPr lang="en-US" sz="1000" b="1" dirty="0">
                          <a:solidFill>
                            <a:srgbClr val="FF0000"/>
                          </a:solidFill>
                        </a:rPr>
                        <a:t>0%</a:t>
                      </a:r>
                    </a:p>
                  </a:txBody>
                  <a:tcPr marL="91425" marR="91425" marT="73152" marB="73152">
                    <a:lnT w="28575" cap="flat" cmpd="sng" algn="ctr">
                      <a:solidFill>
                        <a:scrgbClr r="0" g="0" b="0"/>
                      </a:solidFill>
                      <a:prstDash val="solid"/>
                      <a:round/>
                      <a:headEnd type="none" w="med" len="med"/>
                      <a:tailEnd type="none" w="med" len="med"/>
                    </a:lnT>
                  </a:tcPr>
                </a:tc>
                <a:tc>
                  <a:txBody>
                    <a:bodyPr/>
                    <a:lstStyle/>
                    <a:p>
                      <a:pPr lvl="0" rtl="0">
                        <a:buNone/>
                      </a:pPr>
                      <a:r>
                        <a:rPr lang="en-US" sz="1000" b="1" dirty="0">
                          <a:solidFill>
                            <a:srgbClr val="6AA84F"/>
                          </a:solidFill>
                        </a:rPr>
                        <a:t>76%</a:t>
                      </a:r>
                    </a:p>
                  </a:txBody>
                  <a:tcPr marL="91425" marR="91425" marT="73152" marB="73152">
                    <a:lnT w="28575" cap="flat" cmpd="sng" algn="ctr">
                      <a:solidFill>
                        <a:scrgbClr r="0" g="0" b="0"/>
                      </a:solidFill>
                      <a:prstDash val="solid"/>
                      <a:round/>
                      <a:headEnd type="none" w="med" len="med"/>
                      <a:tailEnd type="none" w="med" len="med"/>
                    </a:lnT>
                  </a:tcPr>
                </a:tc>
                <a:tc>
                  <a:txBody>
                    <a:bodyPr/>
                    <a:lstStyle/>
                    <a:p>
                      <a:pPr lvl="0" rtl="0">
                        <a:buNone/>
                      </a:pPr>
                      <a:r>
                        <a:rPr lang="en-US" sz="1000" b="1">
                          <a:solidFill>
                            <a:srgbClr val="FF0000"/>
                          </a:solidFill>
                        </a:rPr>
                        <a:t>12%</a:t>
                      </a:r>
                    </a:p>
                  </a:txBody>
                  <a:tcPr marL="91425" marR="91425" marT="73152" marB="73152">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tcPr>
                </a:tc>
              </a:tr>
              <a:tr h="381000">
                <a:tc>
                  <a:txBody>
                    <a:bodyPr/>
                    <a:lstStyle/>
                    <a:p>
                      <a:pPr lvl="0" rtl="0">
                        <a:buNone/>
                      </a:pPr>
                      <a:r>
                        <a:rPr lang="en-US" sz="1000"/>
                        <a:t>P</a:t>
                      </a:r>
                    </a:p>
                  </a:txBody>
                  <a:tcPr marL="91425" marR="91425" marT="73152" marB="73152">
                    <a:lnL w="28575" cap="flat" cmpd="sng" algn="ctr">
                      <a:solidFill>
                        <a:scrgbClr r="0" g="0" b="0"/>
                      </a:solidFill>
                      <a:prstDash val="solid"/>
                      <a:round/>
                      <a:headEnd type="none" w="med" len="med"/>
                      <a:tailEnd type="none" w="med" len="med"/>
                    </a:lnL>
                  </a:tcPr>
                </a:tc>
                <a:tc>
                  <a:txBody>
                    <a:bodyPr/>
                    <a:lstStyle/>
                    <a:p>
                      <a:pPr lvl="0" rtl="0">
                        <a:buNone/>
                      </a:pPr>
                      <a:r>
                        <a:rPr lang="en-US" sz="1000"/>
                        <a:t>Heptatonic,Down</a:t>
                      </a:r>
                    </a:p>
                  </a:txBody>
                  <a:tcPr marL="91425" marR="91425" marT="73152" marB="73152"/>
                </a:tc>
                <a:tc>
                  <a:txBody>
                    <a:bodyPr/>
                    <a:lstStyle/>
                    <a:p>
                      <a:pPr lvl="0" rtl="0">
                        <a:buNone/>
                      </a:pPr>
                      <a:r>
                        <a:rPr lang="en-US" sz="1000" b="1" dirty="0">
                          <a:solidFill>
                            <a:srgbClr val="FF0000"/>
                          </a:solidFill>
                        </a:rPr>
                        <a:t>4%</a:t>
                      </a:r>
                    </a:p>
                  </a:txBody>
                  <a:tcPr marL="91425" marR="91425" marT="73152" marB="73152"/>
                </a:tc>
                <a:tc>
                  <a:txBody>
                    <a:bodyPr/>
                    <a:lstStyle/>
                    <a:p>
                      <a:pPr lvl="0" rtl="0">
                        <a:buNone/>
                      </a:pPr>
                      <a:r>
                        <a:rPr lang="en-US" sz="1000" b="1">
                          <a:solidFill>
                            <a:srgbClr val="FF0000"/>
                          </a:solidFill>
                        </a:rPr>
                        <a:t>0%</a:t>
                      </a:r>
                    </a:p>
                  </a:txBody>
                  <a:tcPr marL="91425" marR="91425" marT="73152" marB="73152"/>
                </a:tc>
                <a:tc>
                  <a:txBody>
                    <a:bodyPr/>
                    <a:lstStyle/>
                    <a:p>
                      <a:pPr lvl="0" rtl="0">
                        <a:buNone/>
                      </a:pPr>
                      <a:r>
                        <a:rPr lang="en-US" sz="1000" b="1">
                          <a:solidFill>
                            <a:srgbClr val="FF0000"/>
                          </a:solidFill>
                        </a:rPr>
                        <a:t>4%</a:t>
                      </a:r>
                    </a:p>
                  </a:txBody>
                  <a:tcPr marL="91425" marR="91425" marT="73152" marB="73152"/>
                </a:tc>
                <a:tc>
                  <a:txBody>
                    <a:bodyPr/>
                    <a:lstStyle/>
                    <a:p>
                      <a:pPr lvl="0" rtl="0">
                        <a:buNone/>
                      </a:pPr>
                      <a:r>
                        <a:rPr lang="en-US" sz="1000" b="1">
                          <a:solidFill>
                            <a:srgbClr val="B7B7B7"/>
                          </a:solidFill>
                        </a:rPr>
                        <a:t>68%</a:t>
                      </a:r>
                    </a:p>
                  </a:txBody>
                  <a:tcPr marL="91425" marR="91425" marT="73152" marB="73152"/>
                </a:tc>
                <a:tc>
                  <a:txBody>
                    <a:bodyPr/>
                    <a:lstStyle/>
                    <a:p>
                      <a:pPr lvl="0" rtl="0">
                        <a:buNone/>
                      </a:pPr>
                      <a:r>
                        <a:rPr lang="en-US" sz="1000" b="1">
                          <a:solidFill>
                            <a:srgbClr val="B7B7B7"/>
                          </a:solidFill>
                        </a:rPr>
                        <a:t>20%</a:t>
                      </a:r>
                    </a:p>
                  </a:txBody>
                  <a:tcPr marL="91425" marR="91425" marT="73152" marB="73152">
                    <a:lnR w="28575" cap="flat" cmpd="sng" algn="ctr">
                      <a:solidFill>
                        <a:scrgbClr r="0" g="0" b="0"/>
                      </a:solidFill>
                      <a:prstDash val="solid"/>
                      <a:round/>
                      <a:headEnd type="none" w="med" len="med"/>
                      <a:tailEnd type="none" w="med" len="med"/>
                    </a:lnR>
                  </a:tcPr>
                </a:tc>
              </a:tr>
              <a:tr h="0">
                <a:tc>
                  <a:txBody>
                    <a:bodyPr/>
                    <a:lstStyle/>
                    <a:p>
                      <a:pPr lvl="0" rtl="0">
                        <a:buNone/>
                      </a:pPr>
                      <a:r>
                        <a:rPr lang="en-US" sz="1000"/>
                        <a:t>P</a:t>
                      </a:r>
                    </a:p>
                  </a:txBody>
                  <a:tcPr marL="91425" marR="91425" marT="73152" marB="73152">
                    <a:lnL w="28575" cap="flat" cmpd="sng" algn="ctr">
                      <a:solidFill>
                        <a:scrgbClr r="0" g="0" b="0"/>
                      </a:solidFill>
                      <a:prstDash val="solid"/>
                      <a:round/>
                      <a:headEnd type="none" w="med" len="med"/>
                      <a:tailEnd type="none" w="med" len="med"/>
                    </a:lnL>
                  </a:tcPr>
                </a:tc>
                <a:tc>
                  <a:txBody>
                    <a:bodyPr/>
                    <a:lstStyle/>
                    <a:p>
                      <a:pPr lvl="0" rtl="0">
                        <a:buNone/>
                      </a:pPr>
                      <a:r>
                        <a:rPr lang="en-US" sz="1000"/>
                        <a:t>Heptatonic, Up</a:t>
                      </a:r>
                    </a:p>
                  </a:txBody>
                  <a:tcPr marL="91425" marR="91425" marT="73152" marB="73152"/>
                </a:tc>
                <a:tc>
                  <a:txBody>
                    <a:bodyPr/>
                    <a:lstStyle/>
                    <a:p>
                      <a:pPr lvl="0" rtl="0">
                        <a:buNone/>
                      </a:pPr>
                      <a:r>
                        <a:rPr lang="en-US" sz="1000" b="1">
                          <a:solidFill>
                            <a:srgbClr val="B7B7B7"/>
                          </a:solidFill>
                        </a:rPr>
                        <a:t>20%</a:t>
                      </a:r>
                    </a:p>
                  </a:txBody>
                  <a:tcPr marL="91425" marR="91425" marT="73152" marB="73152"/>
                </a:tc>
                <a:tc>
                  <a:txBody>
                    <a:bodyPr/>
                    <a:lstStyle/>
                    <a:p>
                      <a:pPr lvl="0" rtl="0">
                        <a:buNone/>
                      </a:pPr>
                      <a:r>
                        <a:rPr lang="en-US" sz="1000" b="1">
                          <a:solidFill>
                            <a:srgbClr val="FF0000"/>
                          </a:solidFill>
                        </a:rPr>
                        <a:t>0%</a:t>
                      </a:r>
                    </a:p>
                  </a:txBody>
                  <a:tcPr marL="91425" marR="91425" marT="73152" marB="73152"/>
                </a:tc>
                <a:tc>
                  <a:txBody>
                    <a:bodyPr/>
                    <a:lstStyle/>
                    <a:p>
                      <a:pPr lvl="0" rtl="0">
                        <a:buNone/>
                      </a:pPr>
                      <a:r>
                        <a:rPr lang="en-US" sz="1000" b="1">
                          <a:solidFill>
                            <a:srgbClr val="FF0000"/>
                          </a:solidFill>
                        </a:rPr>
                        <a:t>12%</a:t>
                      </a:r>
                    </a:p>
                  </a:txBody>
                  <a:tcPr marL="91425" marR="91425" marT="73152" marB="73152"/>
                </a:tc>
                <a:tc>
                  <a:txBody>
                    <a:bodyPr/>
                    <a:lstStyle/>
                    <a:p>
                      <a:pPr lvl="0" rtl="0">
                        <a:buNone/>
                      </a:pPr>
                      <a:r>
                        <a:rPr lang="en-US" sz="1000" b="1">
                          <a:solidFill>
                            <a:srgbClr val="B7B7B7"/>
                          </a:solidFill>
                        </a:rPr>
                        <a:t>48%</a:t>
                      </a:r>
                    </a:p>
                  </a:txBody>
                  <a:tcPr marL="91425" marR="91425" marT="73152" marB="73152"/>
                </a:tc>
                <a:tc>
                  <a:txBody>
                    <a:bodyPr/>
                    <a:lstStyle/>
                    <a:p>
                      <a:pPr lvl="0" rtl="0">
                        <a:buNone/>
                      </a:pPr>
                      <a:r>
                        <a:rPr lang="en-US" sz="1000" b="1">
                          <a:solidFill>
                            <a:srgbClr val="B7B7B7"/>
                          </a:solidFill>
                        </a:rPr>
                        <a:t>20%</a:t>
                      </a:r>
                    </a:p>
                  </a:txBody>
                  <a:tcPr marL="91425" marR="91425" marT="73152" marB="73152">
                    <a:lnR w="28575" cap="flat" cmpd="sng" algn="ctr">
                      <a:solidFill>
                        <a:scrgbClr r="0" g="0" b="0"/>
                      </a:solidFill>
                      <a:prstDash val="solid"/>
                      <a:round/>
                      <a:headEnd type="none" w="med" len="med"/>
                      <a:tailEnd type="none" w="med" len="med"/>
                    </a:lnR>
                  </a:tcPr>
                </a:tc>
              </a:tr>
              <a:tr h="0">
                <a:tc>
                  <a:txBody>
                    <a:bodyPr/>
                    <a:lstStyle/>
                    <a:p>
                      <a:pPr lvl="0" rtl="0">
                        <a:buNone/>
                      </a:pPr>
                      <a:r>
                        <a:rPr lang="en-US" sz="1000"/>
                        <a:t>P</a:t>
                      </a:r>
                    </a:p>
                  </a:txBody>
                  <a:tcPr marL="91425" marR="91425" marT="73152" marB="73152">
                    <a:lnL w="28575" cap="flat" cmpd="sng" algn="ctr">
                      <a:solidFill>
                        <a:scrgbClr r="0" g="0" b="0"/>
                      </a:solidFill>
                      <a:prstDash val="solid"/>
                      <a:round/>
                      <a:headEnd type="none" w="med" len="med"/>
                      <a:tailEnd type="none" w="med" len="med"/>
                    </a:lnL>
                  </a:tcPr>
                </a:tc>
                <a:tc>
                  <a:txBody>
                    <a:bodyPr/>
                    <a:lstStyle/>
                    <a:p>
                      <a:pPr lvl="0" rtl="0">
                        <a:buNone/>
                      </a:pPr>
                      <a:r>
                        <a:rPr lang="en-US" sz="1000"/>
                        <a:t>Silent</a:t>
                      </a:r>
                    </a:p>
                  </a:txBody>
                  <a:tcPr marL="91425" marR="91425" marT="73152" marB="73152"/>
                </a:tc>
                <a:tc>
                  <a:txBody>
                    <a:bodyPr/>
                    <a:lstStyle/>
                    <a:p>
                      <a:pPr lvl="0" rtl="0">
                        <a:buNone/>
                      </a:pPr>
                      <a:r>
                        <a:rPr lang="en-US" sz="1000" b="1">
                          <a:solidFill>
                            <a:srgbClr val="B7B7B7"/>
                          </a:solidFill>
                        </a:rPr>
                        <a:t>20%</a:t>
                      </a:r>
                    </a:p>
                  </a:txBody>
                  <a:tcPr marL="91425" marR="91425" marT="73152" marB="73152"/>
                </a:tc>
                <a:tc>
                  <a:txBody>
                    <a:bodyPr/>
                    <a:lstStyle/>
                    <a:p>
                      <a:pPr lvl="0" rtl="0">
                        <a:buNone/>
                      </a:pPr>
                      <a:r>
                        <a:rPr lang="en-US" sz="1000" b="1">
                          <a:solidFill>
                            <a:srgbClr val="FF0000"/>
                          </a:solidFill>
                        </a:rPr>
                        <a:t>0%</a:t>
                      </a:r>
                    </a:p>
                  </a:txBody>
                  <a:tcPr marL="91425" marR="91425" marT="73152" marB="73152"/>
                </a:tc>
                <a:tc>
                  <a:txBody>
                    <a:bodyPr/>
                    <a:lstStyle/>
                    <a:p>
                      <a:pPr lvl="0" rtl="0">
                        <a:buNone/>
                      </a:pPr>
                      <a:r>
                        <a:rPr lang="en-US" sz="1000" b="1">
                          <a:solidFill>
                            <a:srgbClr val="FF0000"/>
                          </a:solidFill>
                        </a:rPr>
                        <a:t>0%</a:t>
                      </a:r>
                    </a:p>
                  </a:txBody>
                  <a:tcPr marL="91425" marR="91425" marT="73152" marB="73152"/>
                </a:tc>
                <a:tc>
                  <a:txBody>
                    <a:bodyPr/>
                    <a:lstStyle/>
                    <a:p>
                      <a:pPr lvl="0" rtl="0">
                        <a:buNone/>
                      </a:pPr>
                      <a:r>
                        <a:rPr lang="en-US" sz="1000" b="1">
                          <a:solidFill>
                            <a:srgbClr val="B7B7B7"/>
                          </a:solidFill>
                        </a:rPr>
                        <a:t>44%</a:t>
                      </a:r>
                    </a:p>
                  </a:txBody>
                  <a:tcPr marL="91425" marR="91425" marT="73152" marB="73152"/>
                </a:tc>
                <a:tc>
                  <a:txBody>
                    <a:bodyPr/>
                    <a:lstStyle/>
                    <a:p>
                      <a:pPr lvl="0" rtl="0">
                        <a:buNone/>
                      </a:pPr>
                      <a:r>
                        <a:rPr lang="en-US" sz="1000" b="1">
                          <a:solidFill>
                            <a:srgbClr val="B7B7B7"/>
                          </a:solidFill>
                        </a:rPr>
                        <a:t>36%</a:t>
                      </a:r>
                    </a:p>
                  </a:txBody>
                  <a:tcPr marL="91425" marR="91425" marT="73152" marB="73152">
                    <a:lnR w="28575" cap="flat" cmpd="sng" algn="ctr">
                      <a:solidFill>
                        <a:scrgbClr r="0" g="0" b="0"/>
                      </a:solidFill>
                      <a:prstDash val="solid"/>
                      <a:round/>
                      <a:headEnd type="none" w="med" len="med"/>
                      <a:tailEnd type="none" w="med" len="med"/>
                    </a:lnR>
                  </a:tcPr>
                </a:tc>
              </a:tr>
              <a:tr h="0">
                <a:tc>
                  <a:txBody>
                    <a:bodyPr/>
                    <a:lstStyle/>
                    <a:p>
                      <a:pPr rtl="0">
                        <a:buNone/>
                      </a:pPr>
                      <a:r>
                        <a:rPr lang="en-US" sz="1000" b="1" i="1"/>
                        <a:t>P Total</a:t>
                      </a:r>
                    </a:p>
                  </a:txBody>
                  <a:tcPr marL="91425" marR="91425" marT="73152" marB="73152">
                    <a:lnL w="28575"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tcPr>
                </a:tc>
                <a:tc>
                  <a:txBody>
                    <a:bodyPr/>
                    <a:lstStyle/>
                    <a:p>
                      <a:endParaRPr dirty="0"/>
                    </a:p>
                  </a:txBody>
                  <a:tcPr marL="91425" marR="91425" marT="73152" marB="73152">
                    <a:lnB w="28575" cap="flat" cmpd="sng" algn="ctr">
                      <a:solidFill>
                        <a:scrgbClr r="0" g="0" b="0"/>
                      </a:solidFill>
                      <a:prstDash val="solid"/>
                      <a:round/>
                      <a:headEnd type="none" w="med" len="med"/>
                      <a:tailEnd type="none" w="med" len="med"/>
                    </a:lnB>
                  </a:tcPr>
                </a:tc>
                <a:tc>
                  <a:txBody>
                    <a:bodyPr/>
                    <a:lstStyle/>
                    <a:p>
                      <a:pPr rtl="0">
                        <a:buNone/>
                      </a:pPr>
                      <a:r>
                        <a:rPr lang="en-US" sz="1000" b="1" i="1">
                          <a:solidFill>
                            <a:srgbClr val="FF0000"/>
                          </a:solidFill>
                        </a:rPr>
                        <a:t>14%</a:t>
                      </a:r>
                    </a:p>
                  </a:txBody>
                  <a:tcPr marL="91425" marR="91425" marT="73152" marB="73152">
                    <a:lnB w="28575" cap="flat" cmpd="sng" algn="ctr">
                      <a:solidFill>
                        <a:scrgbClr r="0" g="0" b="0"/>
                      </a:solidFill>
                      <a:prstDash val="solid"/>
                      <a:round/>
                      <a:headEnd type="none" w="med" len="med"/>
                      <a:tailEnd type="none" w="med" len="med"/>
                    </a:lnB>
                  </a:tcPr>
                </a:tc>
                <a:tc>
                  <a:txBody>
                    <a:bodyPr/>
                    <a:lstStyle/>
                    <a:p>
                      <a:pPr rtl="0">
                        <a:buNone/>
                      </a:pPr>
                      <a:r>
                        <a:rPr lang="en-US" sz="1000" b="1" i="1">
                          <a:solidFill>
                            <a:srgbClr val="FF0000"/>
                          </a:solidFill>
                        </a:rPr>
                        <a:t>0%</a:t>
                      </a:r>
                    </a:p>
                  </a:txBody>
                  <a:tcPr marL="91425" marR="91425" marT="73152" marB="73152">
                    <a:lnB w="28575" cap="flat" cmpd="sng" algn="ctr">
                      <a:solidFill>
                        <a:scrgbClr r="0" g="0" b="0"/>
                      </a:solidFill>
                      <a:prstDash val="solid"/>
                      <a:round/>
                      <a:headEnd type="none" w="med" len="med"/>
                      <a:tailEnd type="none" w="med" len="med"/>
                    </a:lnB>
                  </a:tcPr>
                </a:tc>
                <a:tc>
                  <a:txBody>
                    <a:bodyPr/>
                    <a:lstStyle/>
                    <a:p>
                      <a:pPr rtl="0">
                        <a:buNone/>
                      </a:pPr>
                      <a:r>
                        <a:rPr lang="en-US" sz="1000" b="1" i="1">
                          <a:solidFill>
                            <a:srgbClr val="FF0000"/>
                          </a:solidFill>
                        </a:rPr>
                        <a:t>4%</a:t>
                      </a:r>
                    </a:p>
                  </a:txBody>
                  <a:tcPr marL="91425" marR="91425" marT="73152" marB="73152">
                    <a:lnB w="28575" cap="flat" cmpd="sng" algn="ctr">
                      <a:solidFill>
                        <a:scrgbClr r="0" g="0" b="0"/>
                      </a:solidFill>
                      <a:prstDash val="solid"/>
                      <a:round/>
                      <a:headEnd type="none" w="med" len="med"/>
                      <a:tailEnd type="none" w="med" len="med"/>
                    </a:lnB>
                  </a:tcPr>
                </a:tc>
                <a:tc>
                  <a:txBody>
                    <a:bodyPr/>
                    <a:lstStyle/>
                    <a:p>
                      <a:pPr rtl="0">
                        <a:buNone/>
                      </a:pPr>
                      <a:r>
                        <a:rPr lang="en-US" sz="1000" b="1" i="1" dirty="0">
                          <a:solidFill>
                            <a:srgbClr val="B7B7B7"/>
                          </a:solidFill>
                        </a:rPr>
                        <a:t>59%</a:t>
                      </a:r>
                    </a:p>
                  </a:txBody>
                  <a:tcPr marL="91425" marR="91425" marT="73152" marB="73152">
                    <a:lnB w="28575" cap="flat" cmpd="sng" algn="ctr">
                      <a:solidFill>
                        <a:scrgbClr r="0" g="0" b="0"/>
                      </a:solidFill>
                      <a:prstDash val="solid"/>
                      <a:round/>
                      <a:headEnd type="none" w="med" len="med"/>
                      <a:tailEnd type="none" w="med" len="med"/>
                    </a:lnB>
                  </a:tcPr>
                </a:tc>
                <a:tc>
                  <a:txBody>
                    <a:bodyPr/>
                    <a:lstStyle/>
                    <a:p>
                      <a:pPr rtl="0">
                        <a:buNone/>
                      </a:pPr>
                      <a:r>
                        <a:rPr lang="en-US" sz="1000" b="1" i="1" dirty="0">
                          <a:solidFill>
                            <a:srgbClr val="B7B7B7"/>
                          </a:solidFill>
                        </a:rPr>
                        <a:t>22%</a:t>
                      </a:r>
                    </a:p>
                  </a:txBody>
                  <a:tcPr marL="91425" marR="91425" marT="73152" marB="73152">
                    <a:lnR w="28575"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r>
            </a:tbl>
          </a:graphicData>
        </a:graphic>
      </p:graphicFrame>
      <p:sp>
        <p:nvSpPr>
          <p:cNvPr id="284" name="Shape 284"/>
          <p:cNvSpPr txBox="1">
            <a:spLocks noGrp="1"/>
          </p:cNvSpPr>
          <p:nvPr>
            <p:ph type="title" idx="2"/>
          </p:nvPr>
        </p:nvSpPr>
        <p:spPr>
          <a:xfrm>
            <a:off x="0" y="274650"/>
            <a:ext cx="55281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a:t>
            </a:r>
            <a:r>
              <a:rPr lang="en-US" sz="3200">
                <a:solidFill>
                  <a:schemeClr val="lt1"/>
                </a:solidFill>
                <a:latin typeface="Trebuchet MS"/>
                <a:ea typeface="Trebuchet MS"/>
                <a:cs typeface="Trebuchet MS"/>
                <a:sym typeface="Trebuchet MS"/>
              </a:rPr>
              <a:t>Overview by shape</a:t>
            </a:r>
          </a:p>
        </p:txBody>
      </p:sp>
      <p:sp>
        <p:nvSpPr>
          <p:cNvPr id="5" name="Shape 258"/>
          <p:cNvSpPr txBox="1"/>
          <p:nvPr/>
        </p:nvSpPr>
        <p:spPr>
          <a:xfrm>
            <a:off x="256449" y="5195608"/>
            <a:ext cx="8618975" cy="1380169"/>
          </a:xfrm>
          <a:prstGeom prst="rect">
            <a:avLst/>
          </a:prstGeom>
        </p:spPr>
        <p:txBody>
          <a:bodyPr lIns="91425" tIns="91425" rIns="91425" bIns="91425" anchor="t" anchorCtr="0">
            <a:noAutofit/>
          </a:bodyPr>
          <a:lstStyle/>
          <a:p>
            <a:pPr lvl="0" rtl="0">
              <a:buNone/>
            </a:pPr>
            <a:r>
              <a:rPr lang="en-US" dirty="0" smtClean="0">
                <a:latin typeface="Calibri"/>
                <a:ea typeface="Calibri"/>
                <a:cs typeface="Calibri"/>
                <a:sym typeface="Calibri"/>
              </a:rPr>
              <a:t>This seems to show that our hypothesis were not very effective at communicating anything but the most basic emotions. It is very easy to understand from this chart that there are several combinations which are clearly not effective at conveying certain emotions. There are a few combinations which are effective at conveying happy and sad emotions. In the following slides, we’ll take a deeper look and break down these perceptions by PAD to understand if components of the combinations were expressive in isolation. </a:t>
            </a:r>
            <a:endParaRPr lang="en-US" dirty="0">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0" y="274637"/>
            <a:ext cx="3796769" cy="68457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a:solidFill>
                  <a:schemeClr val="lt1"/>
                </a:solidFill>
                <a:latin typeface="Trebuchet MS"/>
                <a:ea typeface="Trebuchet MS"/>
                <a:cs typeface="Trebuchet MS"/>
                <a:sym typeface="Trebuchet MS"/>
              </a:rPr>
              <a:t>  Project Summary</a:t>
            </a:r>
          </a:p>
        </p:txBody>
      </p:sp>
      <p:sp>
        <p:nvSpPr>
          <p:cNvPr id="2" name="Rectangle 1"/>
          <p:cNvSpPr/>
          <p:nvPr/>
        </p:nvSpPr>
        <p:spPr>
          <a:xfrm>
            <a:off x="457200" y="1228398"/>
            <a:ext cx="8360388" cy="2462213"/>
          </a:xfrm>
          <a:prstGeom prst="rect">
            <a:avLst/>
          </a:prstGeom>
        </p:spPr>
        <p:txBody>
          <a:bodyPr wrap="square">
            <a:spAutoFit/>
          </a:bodyPr>
          <a:lstStyle/>
          <a:p>
            <a:pPr algn="just"/>
            <a:r>
              <a:rPr lang="en-US" dirty="0">
                <a:latin typeface="Calibri"/>
                <a:cs typeface="Calibri"/>
              </a:rPr>
              <a:t>We can often infer emotional expression from very simple shapes and sounds; from a simple line leaning ‘forward’ expressing </a:t>
            </a:r>
            <a:r>
              <a:rPr lang="en-US" dirty="0" smtClean="0">
                <a:latin typeface="Calibri"/>
                <a:cs typeface="Calibri"/>
              </a:rPr>
              <a:t>dynamism </a:t>
            </a:r>
            <a:r>
              <a:rPr lang="en-US" dirty="0">
                <a:latin typeface="Calibri"/>
                <a:cs typeface="Calibri"/>
              </a:rPr>
              <a:t>and engagement towards another shape (</a:t>
            </a:r>
            <a:r>
              <a:rPr lang="en-US" dirty="0" err="1">
                <a:latin typeface="Calibri"/>
                <a:cs typeface="Calibri"/>
              </a:rPr>
              <a:t>Juster</a:t>
            </a:r>
            <a:r>
              <a:rPr lang="en-US" dirty="0">
                <a:latin typeface="Calibri"/>
                <a:cs typeface="Calibri"/>
              </a:rPr>
              <a:t>), to elementary notes moving up and down a scale to evoke positive or negative feelings.  The combination of these emotive shapes and sounds can then become an enormously communicative medium for emotional expression, through even the most simple and abstract stimuli.  This union of simple shapes and sounds can evoke very powerfully emotive stories, and is beautifully demonstrated in the short movie “The Dot and the Line: A Romance in Lower Mathematics” by </a:t>
            </a:r>
            <a:r>
              <a:rPr lang="en-US" dirty="0" smtClean="0">
                <a:latin typeface="Calibri"/>
                <a:cs typeface="Calibri"/>
              </a:rPr>
              <a:t>Chuck </a:t>
            </a:r>
            <a:r>
              <a:rPr lang="en-US" dirty="0" smtClean="0">
                <a:latin typeface="Calibri"/>
                <a:cs typeface="Calibri"/>
              </a:rPr>
              <a:t>Jones.</a:t>
            </a:r>
            <a:endParaRPr lang="en-US" dirty="0">
              <a:latin typeface="Calibri"/>
              <a:cs typeface="Calibri"/>
            </a:endParaRPr>
          </a:p>
          <a:p>
            <a:pPr algn="just"/>
            <a:endParaRPr lang="en-US" dirty="0">
              <a:latin typeface="Calibri"/>
              <a:cs typeface="Calibri"/>
            </a:endParaRPr>
          </a:p>
          <a:p>
            <a:pPr algn="just"/>
            <a:r>
              <a:rPr lang="en-US" dirty="0">
                <a:latin typeface="Calibri"/>
                <a:cs typeface="Calibri"/>
              </a:rPr>
              <a:t>This project is an exploration into how various shapes and sounds can be used to communicate emotive expressions, and how these shapes and sounds can be used to help people create more emotive stories.</a:t>
            </a:r>
          </a:p>
          <a:p>
            <a:pPr algn="just"/>
            <a:r>
              <a:rPr lang="en-US" dirty="0">
                <a:latin typeface="Calibri"/>
                <a:cs typeface="Calibri"/>
              </a:rPr>
              <a:t> </a:t>
            </a:r>
          </a:p>
        </p:txBody>
      </p:sp>
      <p:pic>
        <p:nvPicPr>
          <p:cNvPr id="3" name="Picture 2"/>
          <p:cNvPicPr>
            <a:picLocks noChangeAspect="1"/>
          </p:cNvPicPr>
          <p:nvPr/>
        </p:nvPicPr>
        <p:blipFill>
          <a:blip r:embed="rId3"/>
          <a:stretch>
            <a:fillRect/>
          </a:stretch>
        </p:blipFill>
        <p:spPr>
          <a:xfrm>
            <a:off x="2027778" y="3531779"/>
            <a:ext cx="4923004" cy="2772065"/>
          </a:xfrm>
          <a:prstGeom prst="rect">
            <a:avLst/>
          </a:prstGeom>
        </p:spPr>
      </p:pic>
      <p:sp>
        <p:nvSpPr>
          <p:cNvPr id="4" name="Rectangle 3"/>
          <p:cNvSpPr/>
          <p:nvPr/>
        </p:nvSpPr>
        <p:spPr>
          <a:xfrm>
            <a:off x="2027778" y="6375396"/>
            <a:ext cx="4923004" cy="246221"/>
          </a:xfrm>
          <a:prstGeom prst="rect">
            <a:avLst/>
          </a:prstGeom>
        </p:spPr>
        <p:txBody>
          <a:bodyPr wrap="square">
            <a:spAutoFit/>
          </a:bodyPr>
          <a:lstStyle/>
          <a:p>
            <a:r>
              <a:rPr lang="en-US" sz="1000" dirty="0" err="1" smtClean="0">
                <a:latin typeface="Calibri"/>
                <a:cs typeface="Calibri"/>
              </a:rPr>
              <a:t>Juster</a:t>
            </a:r>
            <a:r>
              <a:rPr lang="en-US" sz="1000" dirty="0">
                <a:latin typeface="Calibri"/>
                <a:cs typeface="Calibri"/>
              </a:rPr>
              <a:t>, N. (2000). The dot and the line: A romance in lower mathematics. Chronicle Books.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457200" y="1143000"/>
            <a:ext cx="8580900" cy="45261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000" dirty="0"/>
              <a:t>C</a:t>
            </a:r>
            <a:r>
              <a:rPr lang="en-US" sz="1600" dirty="0"/>
              <a:t>alm hypothesis:</a:t>
            </a:r>
          </a:p>
          <a:p>
            <a:pPr marL="457200" marR="0" lvl="0" indent="-330200" algn="l" rtl="0">
              <a:spcBef>
                <a:spcPts val="0"/>
              </a:spcBef>
              <a:buClr>
                <a:schemeClr val="dk1"/>
              </a:buClr>
              <a:buSzPct val="100000"/>
              <a:buFont typeface="Calibri"/>
              <a:buChar char="•"/>
            </a:pPr>
            <a:r>
              <a:rPr lang="en-US" sz="1600" dirty="0"/>
              <a:t>Shape:  +P, -A, -D (rounded, flat, forward)</a:t>
            </a:r>
          </a:p>
          <a:p>
            <a:pPr marL="457200" marR="0" lvl="0" indent="-330200" algn="l" rtl="0">
              <a:spcBef>
                <a:spcPts val="0"/>
              </a:spcBef>
              <a:buClr>
                <a:schemeClr val="dk1"/>
              </a:buClr>
              <a:buSzPct val="100000"/>
              <a:buFont typeface="Calibri"/>
              <a:buChar char="•"/>
            </a:pPr>
            <a:r>
              <a:rPr lang="en-US" sz="1600" dirty="0"/>
              <a:t>Sound:  diatonic down</a:t>
            </a:r>
          </a:p>
          <a:p>
            <a:endParaRPr lang="en-US" sz="1600" dirty="0"/>
          </a:p>
          <a:p>
            <a:pPr marL="457200" marR="0" lvl="0" indent="-330200" algn="l" rtl="0">
              <a:spcBef>
                <a:spcPts val="0"/>
              </a:spcBef>
              <a:buClr>
                <a:schemeClr val="dk1"/>
              </a:buClr>
              <a:buSzPct val="100000"/>
              <a:buFont typeface="Calibri"/>
              <a:buChar char="•"/>
            </a:pPr>
            <a:r>
              <a:rPr lang="en-US" sz="1600" dirty="0"/>
              <a:t>Percentage of all combinations rated as calm:  15.4</a:t>
            </a:r>
            <a:r>
              <a:rPr lang="en-US" sz="1600" dirty="0" smtClean="0"/>
              <a:t>% (lower than the 20% expected)</a:t>
            </a:r>
            <a:endParaRPr lang="en-US" sz="1600" dirty="0"/>
          </a:p>
          <a:p>
            <a:pPr marL="457200" indent="-330200">
              <a:spcBef>
                <a:spcPts val="0"/>
              </a:spcBef>
              <a:buSzPct val="100000"/>
            </a:pPr>
            <a:r>
              <a:rPr lang="en-US" sz="1600" dirty="0"/>
              <a:t>V</a:t>
            </a:r>
            <a:r>
              <a:rPr lang="en-US" sz="1600" dirty="0" smtClean="0"/>
              <a:t>ery </a:t>
            </a:r>
            <a:r>
              <a:rPr lang="en-US" sz="1600" dirty="0"/>
              <a:t>few </a:t>
            </a:r>
            <a:r>
              <a:rPr lang="en-US" sz="1600" dirty="0" smtClean="0"/>
              <a:t>participants perceived the C bubble as Calm</a:t>
            </a:r>
          </a:p>
          <a:p>
            <a:pPr marL="457200" indent="-330200">
              <a:spcBef>
                <a:spcPts val="0"/>
              </a:spcBef>
              <a:buSzPct val="100000"/>
            </a:pPr>
            <a:r>
              <a:rPr lang="en-US" sz="1600" dirty="0" smtClean="0"/>
              <a:t>Calm was perceived </a:t>
            </a:r>
            <a:r>
              <a:rPr lang="en-US" sz="1600" dirty="0"/>
              <a:t>most for the   H (31.5%)      and         S (29.9%)      </a:t>
            </a:r>
            <a:r>
              <a:rPr lang="en-US" sz="1600" dirty="0" smtClean="0"/>
              <a:t>bubbles</a:t>
            </a:r>
            <a:endParaRPr lang="en-US" sz="1600" dirty="0"/>
          </a:p>
          <a:p>
            <a:pPr marL="203200" indent="0">
              <a:buNone/>
            </a:pPr>
            <a:endParaRPr lang="en-US" sz="1600" dirty="0"/>
          </a:p>
          <a:p>
            <a:pPr marL="203200" indent="0">
              <a:buNone/>
            </a:pPr>
            <a:endParaRPr lang="en-US" sz="1600" dirty="0" smtClean="0"/>
          </a:p>
          <a:p>
            <a:pPr marL="203200" indent="0">
              <a:buNone/>
            </a:pPr>
            <a:endParaRPr lang="en-US" sz="1600" dirty="0"/>
          </a:p>
          <a:p>
            <a:pPr marL="203200" indent="0">
              <a:buNone/>
            </a:pPr>
            <a:endParaRPr lang="en-US" sz="1600" dirty="0" smtClean="0"/>
          </a:p>
          <a:p>
            <a:pPr marL="457200" marR="0" lvl="0" indent="-330200" algn="l" rtl="0">
              <a:spcBef>
                <a:spcPts val="0"/>
              </a:spcBef>
              <a:buClr>
                <a:schemeClr val="dk1"/>
              </a:buClr>
              <a:buSzPct val="100000"/>
              <a:buFont typeface="Calibri"/>
              <a:buChar char="•"/>
            </a:pPr>
            <a:r>
              <a:rPr lang="en-US" sz="1600" dirty="0" smtClean="0"/>
              <a:t>Calm was </a:t>
            </a:r>
            <a:r>
              <a:rPr lang="en-US" sz="1600" dirty="0"/>
              <a:t>perceived for diatonic down scale (20.8%)</a:t>
            </a:r>
          </a:p>
        </p:txBody>
      </p:sp>
      <p:pic>
        <p:nvPicPr>
          <p:cNvPr id="9" name="Picture 8" descr="speech-bubbles_sad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743" y="3126799"/>
            <a:ext cx="1327656" cy="995742"/>
          </a:xfrm>
          <a:prstGeom prst="rect">
            <a:avLst/>
          </a:prstGeom>
        </p:spPr>
      </p:pic>
      <p:pic>
        <p:nvPicPr>
          <p:cNvPr id="10" name="Picture 9" descr="speech-bubbles_happy_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973" y="3165453"/>
            <a:ext cx="1303610" cy="977708"/>
          </a:xfrm>
          <a:prstGeom prst="rect">
            <a:avLst/>
          </a:prstGeom>
        </p:spPr>
      </p:pic>
      <p:pic>
        <p:nvPicPr>
          <p:cNvPr id="11" name="Picture 10" descr="speech-bubbles_calm_3.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657" y="1111741"/>
            <a:ext cx="1303610" cy="977708"/>
          </a:xfrm>
          <a:prstGeom prst="rect">
            <a:avLst/>
          </a:prstGeom>
        </p:spPr>
      </p:pic>
      <p:sp>
        <p:nvSpPr>
          <p:cNvPr id="290" name="Shape 290"/>
          <p:cNvSpPr txBox="1">
            <a:spLocks noGrp="1"/>
          </p:cNvSpPr>
          <p:nvPr>
            <p:ph type="title"/>
          </p:nvPr>
        </p:nvSpPr>
        <p:spPr>
          <a:xfrm>
            <a:off x="0" y="274650"/>
            <a:ext cx="28557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Calm</a:t>
            </a:r>
          </a:p>
        </p:txBody>
      </p:sp>
      <p:sp>
        <p:nvSpPr>
          <p:cNvPr id="295" name="Shape 295"/>
          <p:cNvSpPr/>
          <p:nvPr/>
        </p:nvSpPr>
        <p:spPr>
          <a:xfrm>
            <a:off x="431100" y="1111750"/>
            <a:ext cx="5784299" cy="977699"/>
          </a:xfrm>
          <a:prstGeom prst="rect">
            <a:avLst/>
          </a:prstGeom>
          <a:noFill/>
          <a:ln w="38100" cap="flat">
            <a:solidFill>
              <a:srgbClr val="B7B7B7"/>
            </a:solidFill>
            <a:prstDash val="solid"/>
            <a:round/>
            <a:headEnd type="none" w="med" len="med"/>
            <a:tailEnd type="none" w="med" len="med"/>
          </a:ln>
        </p:spPr>
        <p:txBody>
          <a:bodyPr lIns="91425" tIns="91425" rIns="91425" bIns="91425" anchor="ctr" anchorCtr="0">
            <a:noAutofit/>
          </a:bodyPr>
          <a:lstStyle/>
          <a:p>
            <a:pPr>
              <a:buNone/>
            </a:pPr>
            <a:r>
              <a:rPr lang="en-US"/>
              <a:t>	</a:t>
            </a:r>
          </a:p>
        </p:txBody>
      </p:sp>
    </p:spTree>
    <p:extLst>
      <p:ext uri="{BB962C8B-B14F-4D97-AF65-F5344CB8AC3E}">
        <p14:creationId xmlns:p14="http://schemas.microsoft.com/office/powerpoint/2010/main" val="172310326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457200" y="1143000"/>
            <a:ext cx="8580900" cy="45261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000" dirty="0"/>
              <a:t>C</a:t>
            </a:r>
            <a:r>
              <a:rPr lang="en-US" sz="1600" dirty="0"/>
              <a:t>alm hypothesis: </a:t>
            </a:r>
          </a:p>
          <a:p>
            <a:pPr marL="457200" marR="0" lvl="0" indent="-330200" algn="l" rtl="0">
              <a:spcBef>
                <a:spcPts val="0"/>
              </a:spcBef>
              <a:buClr>
                <a:schemeClr val="dk1"/>
              </a:buClr>
              <a:buSzPct val="100000"/>
              <a:buFont typeface="Calibri"/>
              <a:buChar char="•"/>
            </a:pPr>
            <a:r>
              <a:rPr lang="en-US" sz="1600" dirty="0"/>
              <a:t>Shape:  +P, -A, -D (rounded, flat, forward)</a:t>
            </a:r>
          </a:p>
          <a:p>
            <a:pPr marL="457200" marR="0" lvl="0" indent="-330200" algn="l" rtl="0">
              <a:spcBef>
                <a:spcPts val="0"/>
              </a:spcBef>
              <a:buClr>
                <a:schemeClr val="dk1"/>
              </a:buClr>
              <a:buSzPct val="100000"/>
              <a:buFont typeface="Calibri"/>
              <a:buChar char="•"/>
            </a:pPr>
            <a:r>
              <a:rPr lang="en-US" sz="1600" dirty="0"/>
              <a:t>Sound:  diatonic down</a:t>
            </a:r>
          </a:p>
          <a:p>
            <a:endParaRPr lang="en-US" sz="1600" dirty="0"/>
          </a:p>
          <a:p>
            <a:pPr marL="0" marR="0" lvl="0" indent="0" algn="l" rtl="0">
              <a:spcBef>
                <a:spcPts val="0"/>
              </a:spcBef>
              <a:buClr>
                <a:schemeClr val="dk1"/>
              </a:buClr>
              <a:buSzPct val="100000"/>
              <a:buNone/>
            </a:pPr>
            <a:endParaRPr lang="en-US" sz="1400" dirty="0" smtClean="0"/>
          </a:p>
          <a:p>
            <a:pPr marL="0" marR="0" lvl="0" indent="0" algn="just" rtl="0">
              <a:spcBef>
                <a:spcPts val="0"/>
              </a:spcBef>
              <a:buClr>
                <a:schemeClr val="dk1"/>
              </a:buClr>
              <a:buSzPct val="100000"/>
              <a:buNone/>
            </a:pPr>
            <a:r>
              <a:rPr lang="en-US" sz="1400" dirty="0" smtClean="0"/>
              <a:t>There was generally poor perception of the C bubble as its hypothetical emotion Calm.  Both with and without sound, the animations were rated mainly as Sad, leading to a very low match to our hypotheses.  Our hypothesized Valence and Dominance ratings of the animations (with and without sound) were also not perceived highly.  The Valence of the animation was in-fact perceived as opposite to our hypothesis (negative instead of positive).  However, the negative Arousal of the animation was perceived correctly and by a large proportion of the participants (over 76% for both with and without sound).</a:t>
            </a:r>
            <a:endParaRPr lang="en-US" sz="1400" dirty="0"/>
          </a:p>
        </p:txBody>
      </p:sp>
      <p:graphicFrame>
        <p:nvGraphicFramePr>
          <p:cNvPr id="304" name="Shape 304"/>
          <p:cNvGraphicFramePr/>
          <p:nvPr/>
        </p:nvGraphicFramePr>
        <p:xfrm>
          <a:off x="116862" y="4139475"/>
          <a:ext cx="8910275" cy="1615350"/>
        </p:xfrm>
        <a:graphic>
          <a:graphicData uri="http://schemas.openxmlformats.org/drawingml/2006/table">
            <a:tbl>
              <a:tblPr>
                <a:noFill/>
                <a:tableStyleId>{EDA93C8A-733B-4E3E-9585-32950F1887AC}</a:tableStyleId>
              </a:tblPr>
              <a:tblGrid>
                <a:gridCol w="1454650"/>
                <a:gridCol w="1283700"/>
                <a:gridCol w="1623600"/>
                <a:gridCol w="1578250"/>
                <a:gridCol w="1511600"/>
                <a:gridCol w="1458475"/>
              </a:tblGrid>
              <a:tr h="381000">
                <a:tc>
                  <a:txBody>
                    <a:bodyPr/>
                    <a:lstStyle/>
                    <a:p>
                      <a:pPr lvl="0" rtl="0">
                        <a:buNone/>
                      </a:pPr>
                      <a:r>
                        <a:rPr lang="en-US" sz="1200" b="1">
                          <a:solidFill>
                            <a:schemeClr val="dk1"/>
                          </a:solidFill>
                        </a:rPr>
                        <a:t>Perception of C bubble</a:t>
                      </a:r>
                    </a:p>
                  </a:txBody>
                  <a:tcPr marL="91425" marR="91425" marT="91425" marB="91425" anchor="ctr"/>
                </a:tc>
                <a:tc>
                  <a:txBody>
                    <a:bodyPr/>
                    <a:lstStyle/>
                    <a:p>
                      <a:pPr lvl="0" algn="ctr" rtl="0">
                        <a:buNone/>
                      </a:pPr>
                      <a:r>
                        <a:rPr lang="en-US" sz="1200" b="1">
                          <a:solidFill>
                            <a:schemeClr val="dk1"/>
                          </a:solidFill>
                        </a:rPr>
                        <a:t>Perceived emotion (avg)</a:t>
                      </a:r>
                    </a:p>
                  </a:txBody>
                  <a:tcPr marL="91425" marR="91425" marT="91425" marB="91425" anchor="ctr"/>
                </a:tc>
                <a:tc>
                  <a:txBody>
                    <a:bodyPr/>
                    <a:lstStyle/>
                    <a:p>
                      <a:pPr lvl="0" algn="ctr" rtl="0">
                        <a:buNone/>
                      </a:pPr>
                      <a:r>
                        <a:rPr lang="en-US" sz="1200" b="1">
                          <a:solidFill>
                            <a:schemeClr val="dk1"/>
                          </a:solidFill>
                        </a:rPr>
                        <a:t>Emotion perception match hypothesis?</a:t>
                      </a:r>
                    </a:p>
                  </a:txBody>
                  <a:tcPr marL="91425" marR="91425" marT="91425" marB="91425" anchor="ctr"/>
                </a:tc>
                <a:tc>
                  <a:txBody>
                    <a:bodyPr/>
                    <a:lstStyle/>
                    <a:p>
                      <a:pPr lvl="0" algn="ctr" rtl="0">
                        <a:buNone/>
                      </a:pPr>
                      <a:r>
                        <a:rPr lang="en-US" sz="1200" b="1">
                          <a:solidFill>
                            <a:schemeClr val="dk1"/>
                          </a:solidFill>
                        </a:rPr>
                        <a:t>Perceived valence (avg)</a:t>
                      </a:r>
                    </a:p>
                  </a:txBody>
                  <a:tcPr marL="91425" marR="91425" marT="91425" marB="91425" anchor="ctr"/>
                </a:tc>
                <a:tc>
                  <a:txBody>
                    <a:bodyPr/>
                    <a:lstStyle/>
                    <a:p>
                      <a:pPr lvl="0" rtl="0">
                        <a:buNone/>
                      </a:pPr>
                      <a:r>
                        <a:rPr lang="en-US" sz="1200" b="1">
                          <a:solidFill>
                            <a:schemeClr val="dk1"/>
                          </a:solidFill>
                        </a:rPr>
                        <a:t>Perceived arousal (avg)</a:t>
                      </a:r>
                    </a:p>
                  </a:txBody>
                  <a:tcPr marL="91425" marR="91425" marT="91425" marB="91425" anchor="ctr"/>
                </a:tc>
                <a:tc>
                  <a:txBody>
                    <a:bodyPr/>
                    <a:lstStyle/>
                    <a:p>
                      <a:pPr lvl="0" rtl="0">
                        <a:buNone/>
                      </a:pPr>
                      <a:r>
                        <a:rPr lang="en-US" sz="1200" b="1">
                          <a:solidFill>
                            <a:schemeClr val="dk1"/>
                          </a:solidFill>
                        </a:rPr>
                        <a:t>Perceived dominance (avg)</a:t>
                      </a:r>
                    </a:p>
                  </a:txBody>
                  <a:tcPr marL="91425" marR="91425" marT="91425" marB="91425" anchor="ctr"/>
                </a:tc>
              </a:tr>
              <a:tr h="381000">
                <a:tc>
                  <a:txBody>
                    <a:bodyPr/>
                    <a:lstStyle/>
                    <a:p>
                      <a:pPr lvl="0" rtl="0">
                        <a:buNone/>
                      </a:pPr>
                      <a:r>
                        <a:rPr lang="en-US" sz="1200" b="1">
                          <a:solidFill>
                            <a:schemeClr val="dk1"/>
                          </a:solidFill>
                        </a:rPr>
                        <a:t>No sound</a:t>
                      </a:r>
                    </a:p>
                  </a:txBody>
                  <a:tcPr marL="91425" marR="91425" marT="91425" marB="91425" anchor="ctr"/>
                </a:tc>
                <a:tc>
                  <a:txBody>
                    <a:bodyPr/>
                    <a:lstStyle/>
                    <a:p>
                      <a:pPr lvl="0" algn="ctr" rtl="0">
                        <a:buNone/>
                      </a:pPr>
                      <a:r>
                        <a:rPr lang="en-US" sz="1200">
                          <a:solidFill>
                            <a:schemeClr val="dk1"/>
                          </a:solidFill>
                        </a:rPr>
                        <a:t>Sad (52%)</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16%</a:t>
                      </a:r>
                    </a:p>
                  </a:txBody>
                  <a:tcPr marL="91425" marR="91425" marT="91425" marB="91425" anchor="ctr">
                    <a:solidFill>
                      <a:srgbClr val="F4CCCC">
                        <a:alpha val="49700"/>
                      </a:srgbClr>
                    </a:solidFill>
                  </a:tcPr>
                </a:tc>
                <a:tc>
                  <a:txBody>
                    <a:bodyPr/>
                    <a:lstStyle/>
                    <a:p>
                      <a:pPr lvl="0" algn="ctr" rtl="0">
                        <a:buNone/>
                      </a:pPr>
                      <a:r>
                        <a:rPr lang="en-US" sz="1200"/>
                        <a:t>-1 </a:t>
                      </a:r>
                    </a:p>
                    <a:p>
                      <a:pPr lvl="0" algn="ctr" rtl="0">
                        <a:buNone/>
                      </a:pPr>
                      <a:r>
                        <a:rPr lang="en-US" sz="1000"/>
                        <a:t>(8% c/w hypothesis)</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a:t>
                      </a:r>
                    </a:p>
                    <a:p>
                      <a:pPr lvl="0" algn="ctr" rtl="0">
                        <a:buNone/>
                      </a:pPr>
                      <a:r>
                        <a:rPr lang="en-US" sz="1000">
                          <a:solidFill>
                            <a:schemeClr val="dk1"/>
                          </a:solidFill>
                        </a:rPr>
                        <a:t>(76% c/w hypothesis)</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(12% c/w hypothesis)</a:t>
                      </a:r>
                    </a:p>
                  </a:txBody>
                  <a:tcPr marL="91425" marR="91425" marT="91425" marB="91425" anchor="ctr">
                    <a:solidFill>
                      <a:srgbClr val="F4CCCC">
                        <a:alpha val="49700"/>
                      </a:srgbClr>
                    </a:solidFill>
                  </a:tcPr>
                </a:tc>
              </a:tr>
              <a:tr h="381000">
                <a:tc>
                  <a:txBody>
                    <a:bodyPr/>
                    <a:lstStyle/>
                    <a:p>
                      <a:pPr lvl="0" rtl="0">
                        <a:buNone/>
                      </a:pPr>
                      <a:r>
                        <a:rPr lang="en-US" sz="1200" b="1">
                          <a:solidFill>
                            <a:schemeClr val="dk1"/>
                          </a:solidFill>
                        </a:rPr>
                        <a:t>With sound: diatonic down</a:t>
                      </a:r>
                    </a:p>
                  </a:txBody>
                  <a:tcPr marL="91425" marR="91425" marT="91425" marB="91425" anchor="ctr"/>
                </a:tc>
                <a:tc>
                  <a:txBody>
                    <a:bodyPr/>
                    <a:lstStyle/>
                    <a:p>
                      <a:pPr lvl="0" algn="ctr" rtl="0">
                        <a:buNone/>
                      </a:pPr>
                      <a:r>
                        <a:rPr lang="en-US" sz="1200">
                          <a:solidFill>
                            <a:schemeClr val="dk1"/>
                          </a:solidFill>
                        </a:rPr>
                        <a:t>Sad (72%)</a:t>
                      </a:r>
                    </a:p>
                  </a:txBody>
                  <a:tcPr marL="91425" marR="91425" marT="91425" marB="91425" anchor="ctr">
                    <a:solidFill>
                      <a:srgbClr val="F4CCCC">
                        <a:alpha val="49700"/>
                      </a:srgbClr>
                    </a:solidFill>
                  </a:tcPr>
                </a:tc>
                <a:tc>
                  <a:txBody>
                    <a:bodyPr/>
                    <a:lstStyle/>
                    <a:p>
                      <a:pPr lvl="0" algn="ctr" rtl="0">
                        <a:buNone/>
                      </a:pPr>
                      <a:r>
                        <a:rPr lang="en-US" sz="1200" dirty="0">
                          <a:solidFill>
                            <a:schemeClr val="dk1"/>
                          </a:solidFill>
                        </a:rPr>
                        <a:t>8%</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(0% c/w hypothesis)</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(84% c/w hypothesis)</a:t>
                      </a:r>
                    </a:p>
                  </a:txBody>
                  <a:tcPr marL="91425" marR="91425" marT="91425" marB="91425" anchor="ctr">
                    <a:solidFill>
                      <a:srgbClr val="D9EAD3">
                        <a:alpha val="57390"/>
                      </a:srgbClr>
                    </a:solidFill>
                  </a:tcPr>
                </a:tc>
                <a:tc>
                  <a:txBody>
                    <a:bodyPr/>
                    <a:lstStyle/>
                    <a:p>
                      <a:pPr lvl="0" algn="ctr" rtl="0">
                        <a:buNone/>
                      </a:pPr>
                      <a:r>
                        <a:rPr lang="en-US" sz="1200" dirty="0">
                          <a:solidFill>
                            <a:schemeClr val="dk1"/>
                          </a:solidFill>
                        </a:rPr>
                        <a:t>-1 </a:t>
                      </a:r>
                    </a:p>
                    <a:p>
                      <a:pPr lvl="0" algn="ctr" rtl="0">
                        <a:buNone/>
                      </a:pPr>
                      <a:r>
                        <a:rPr lang="en-US" sz="1000" dirty="0">
                          <a:solidFill>
                            <a:schemeClr val="dk1"/>
                          </a:solidFill>
                        </a:rPr>
                        <a:t>(8% c/w hypothesis)</a:t>
                      </a:r>
                    </a:p>
                  </a:txBody>
                  <a:tcPr marL="91425" marR="91425" marT="91425" marB="91425" anchor="ctr">
                    <a:solidFill>
                      <a:srgbClr val="F4CCCC">
                        <a:alpha val="49700"/>
                      </a:srgbClr>
                    </a:solidFill>
                  </a:tcPr>
                </a:tc>
              </a:tr>
            </a:tbl>
          </a:graphicData>
        </a:graphic>
      </p:graphicFrame>
      <p:sp>
        <p:nvSpPr>
          <p:cNvPr id="306" name="Shape 306"/>
          <p:cNvSpPr txBox="1">
            <a:spLocks noGrp="1"/>
          </p:cNvSpPr>
          <p:nvPr>
            <p:ph type="title"/>
          </p:nvPr>
        </p:nvSpPr>
        <p:spPr>
          <a:xfrm>
            <a:off x="0" y="274650"/>
            <a:ext cx="28557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Calm</a:t>
            </a:r>
          </a:p>
        </p:txBody>
      </p:sp>
      <p:pic>
        <p:nvPicPr>
          <p:cNvPr id="11" name="Picture 10" descr="speech-bubbles_calm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657" y="1111741"/>
            <a:ext cx="1303610" cy="977708"/>
          </a:xfrm>
          <a:prstGeom prst="rect">
            <a:avLst/>
          </a:prstGeom>
        </p:spPr>
      </p:pic>
      <p:sp>
        <p:nvSpPr>
          <p:cNvPr id="305" name="Shape 305"/>
          <p:cNvSpPr/>
          <p:nvPr/>
        </p:nvSpPr>
        <p:spPr>
          <a:xfrm>
            <a:off x="431100" y="1111750"/>
            <a:ext cx="5784299" cy="977699"/>
          </a:xfrm>
          <a:prstGeom prst="rect">
            <a:avLst/>
          </a:prstGeom>
          <a:noFill/>
          <a:ln w="38100" cap="flat">
            <a:solidFill>
              <a:srgbClr val="B7B7B7"/>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363982124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457200" y="1143000"/>
            <a:ext cx="8580900" cy="45261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600" dirty="0"/>
              <a:t>Happy hypothesis: </a:t>
            </a:r>
          </a:p>
          <a:p>
            <a:pPr marL="457200" marR="0" lvl="0" indent="-330200" algn="l" rtl="0">
              <a:spcBef>
                <a:spcPts val="0"/>
              </a:spcBef>
              <a:buClr>
                <a:schemeClr val="dk1"/>
              </a:buClr>
              <a:buSzPct val="100000"/>
              <a:buFont typeface="Calibri"/>
              <a:buChar char="•"/>
            </a:pPr>
            <a:r>
              <a:rPr lang="en-US" sz="1600" dirty="0"/>
              <a:t>Shape:  +P, +A, +D (rounded, tall, forward)</a:t>
            </a:r>
          </a:p>
          <a:p>
            <a:pPr marL="457200" marR="0" lvl="0" indent="-330200" algn="l" rtl="0">
              <a:spcBef>
                <a:spcPts val="0"/>
              </a:spcBef>
              <a:buClr>
                <a:schemeClr val="dk1"/>
              </a:buClr>
              <a:buSzPct val="100000"/>
              <a:buFont typeface="Calibri"/>
              <a:buChar char="•"/>
            </a:pPr>
            <a:r>
              <a:rPr lang="en-US" sz="1600" dirty="0"/>
              <a:t>Sound:  diatonic up, heptatonic up</a:t>
            </a:r>
          </a:p>
          <a:p>
            <a:endParaRPr lang="en-US" sz="1600" dirty="0"/>
          </a:p>
          <a:p>
            <a:pPr marL="457200" lvl="0" indent="-330200">
              <a:spcBef>
                <a:spcPts val="0"/>
              </a:spcBef>
              <a:buSzPct val="100000"/>
            </a:pPr>
            <a:r>
              <a:rPr lang="en-US" sz="1600" dirty="0"/>
              <a:t>Percentage of all combinations rated as happy:  23.6% </a:t>
            </a:r>
            <a:r>
              <a:rPr lang="en-US" sz="1600" dirty="0" smtClean="0"/>
              <a:t>(higher than </a:t>
            </a:r>
            <a:r>
              <a:rPr lang="en-US" sz="1600" dirty="0"/>
              <a:t>the 20% expected)</a:t>
            </a:r>
          </a:p>
          <a:p>
            <a:pPr marL="457200" indent="-330200">
              <a:spcBef>
                <a:spcPts val="0"/>
              </a:spcBef>
              <a:buSzPct val="100000"/>
            </a:pPr>
            <a:r>
              <a:rPr lang="en-US" sz="1600" dirty="0" smtClean="0"/>
              <a:t>Over half of participants perceived </a:t>
            </a:r>
            <a:r>
              <a:rPr lang="en-US" sz="1600" dirty="0"/>
              <a:t>the </a:t>
            </a:r>
            <a:r>
              <a:rPr lang="en-US" sz="1600" dirty="0" smtClean="0"/>
              <a:t>H bubble </a:t>
            </a:r>
            <a:r>
              <a:rPr lang="en-US" sz="1600" dirty="0"/>
              <a:t>as </a:t>
            </a:r>
            <a:r>
              <a:rPr lang="en-US" sz="1600" dirty="0" smtClean="0"/>
              <a:t>Happy</a:t>
            </a:r>
            <a:endParaRPr lang="en-US" sz="1600" dirty="0"/>
          </a:p>
          <a:p>
            <a:pPr marL="457200" marR="0" lvl="0" indent="-330200" algn="l" rtl="0">
              <a:spcBef>
                <a:spcPts val="0"/>
              </a:spcBef>
              <a:buClr>
                <a:schemeClr val="dk1"/>
              </a:buClr>
              <a:buSzPct val="100000"/>
              <a:buFont typeface="Calibri"/>
              <a:buChar char="•"/>
            </a:pPr>
            <a:r>
              <a:rPr lang="en-US" sz="1600" dirty="0"/>
              <a:t>Happy perceived most for the H (52.5%)     and           A (36.4%)      bubbles</a:t>
            </a:r>
          </a:p>
          <a:p>
            <a:endParaRPr lang="en-US" sz="1600" dirty="0"/>
          </a:p>
          <a:p>
            <a:endParaRPr lang="en-US" sz="1600" dirty="0"/>
          </a:p>
          <a:p>
            <a:pPr marL="203200" indent="0">
              <a:buNone/>
            </a:pPr>
            <a:endParaRPr lang="en-US" sz="1600" dirty="0"/>
          </a:p>
          <a:p>
            <a:pPr marL="457200" lvl="0" indent="-330200" rtl="0">
              <a:spcBef>
                <a:spcPts val="0"/>
              </a:spcBef>
              <a:buClr>
                <a:schemeClr val="dk1"/>
              </a:buClr>
              <a:buSzPct val="100000"/>
              <a:buFont typeface="Calibri"/>
              <a:buChar char="•"/>
            </a:pPr>
            <a:r>
              <a:rPr lang="en-US" sz="1600" dirty="0"/>
              <a:t>Happy perceived for diatonic up (17.8%), heptatonic up (15.3%)</a:t>
            </a:r>
          </a:p>
          <a:p>
            <a:pPr marL="0" lvl="0" indent="457200" rtl="0">
              <a:spcBef>
                <a:spcPts val="0"/>
              </a:spcBef>
              <a:buNone/>
            </a:pPr>
            <a:r>
              <a:rPr lang="en-US" sz="1600" dirty="0" smtClean="0"/>
              <a:t>(A bubbles </a:t>
            </a:r>
            <a:r>
              <a:rPr lang="en-US" sz="1600" dirty="0"/>
              <a:t>with </a:t>
            </a:r>
            <a:r>
              <a:rPr lang="en-US" sz="1600" dirty="0" err="1"/>
              <a:t>wholetone</a:t>
            </a:r>
            <a:r>
              <a:rPr lang="en-US" sz="1600" dirty="0"/>
              <a:t> up and minor </a:t>
            </a:r>
            <a:r>
              <a:rPr lang="en-US" sz="1600" dirty="0" smtClean="0"/>
              <a:t>up scales were also </a:t>
            </a:r>
            <a:r>
              <a:rPr lang="en-US" sz="1600" dirty="0"/>
              <a:t>perceived by some participants as </a:t>
            </a:r>
            <a:endParaRPr lang="en-US" sz="1600" dirty="0" smtClean="0"/>
          </a:p>
          <a:p>
            <a:pPr marL="0" lvl="0" indent="457200" rtl="0">
              <a:spcBef>
                <a:spcPts val="0"/>
              </a:spcBef>
              <a:buNone/>
            </a:pPr>
            <a:r>
              <a:rPr lang="en-US" sz="1600" dirty="0" smtClean="0"/>
              <a:t>happy</a:t>
            </a:r>
            <a:r>
              <a:rPr lang="en-US" sz="1600" dirty="0"/>
              <a:t>)</a:t>
            </a:r>
          </a:p>
        </p:txBody>
      </p:sp>
      <p:sp>
        <p:nvSpPr>
          <p:cNvPr id="312" name="Shape 312"/>
          <p:cNvSpPr txBox="1">
            <a:spLocks noGrp="1"/>
          </p:cNvSpPr>
          <p:nvPr>
            <p:ph type="title"/>
          </p:nvPr>
        </p:nvSpPr>
        <p:spPr>
          <a:xfrm>
            <a:off x="0" y="274650"/>
            <a:ext cx="3063599"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a:t>
            </a:r>
            <a:r>
              <a:rPr lang="en-US" sz="3200">
                <a:solidFill>
                  <a:schemeClr val="lt1"/>
                </a:solidFill>
                <a:latin typeface="Trebuchet MS"/>
                <a:ea typeface="Trebuchet MS"/>
                <a:cs typeface="Trebuchet MS"/>
                <a:sym typeface="Trebuchet MS"/>
              </a:rPr>
              <a:t>Happy</a:t>
            </a:r>
          </a:p>
        </p:txBody>
      </p:sp>
      <p:pic>
        <p:nvPicPr>
          <p:cNvPr id="10" name="Picture 9" descr="speech-bubbles_happy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527" y="1111741"/>
            <a:ext cx="1303610" cy="977708"/>
          </a:xfrm>
          <a:prstGeom prst="rect">
            <a:avLst/>
          </a:prstGeom>
        </p:spPr>
      </p:pic>
      <p:pic>
        <p:nvPicPr>
          <p:cNvPr id="12" name="Picture 11" descr="speech-bubbles_happy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032" y="2988661"/>
            <a:ext cx="1303610" cy="977708"/>
          </a:xfrm>
          <a:prstGeom prst="rect">
            <a:avLst/>
          </a:prstGeom>
        </p:spPr>
      </p:pic>
      <p:sp>
        <p:nvSpPr>
          <p:cNvPr id="317" name="Shape 317"/>
          <p:cNvSpPr/>
          <p:nvPr/>
        </p:nvSpPr>
        <p:spPr>
          <a:xfrm>
            <a:off x="431100" y="1111750"/>
            <a:ext cx="5784299" cy="977699"/>
          </a:xfrm>
          <a:prstGeom prst="rect">
            <a:avLst/>
          </a:prstGeom>
          <a:noFill/>
          <a:ln w="38100" cap="flat">
            <a:solidFill>
              <a:srgbClr val="B7B7B7"/>
            </a:solidFill>
            <a:prstDash val="solid"/>
            <a:round/>
            <a:headEnd type="none" w="med" len="med"/>
            <a:tailEnd type="none" w="med" len="med"/>
          </a:ln>
        </p:spPr>
        <p:txBody>
          <a:bodyPr lIns="91425" tIns="91425" rIns="91425" bIns="91425" anchor="ctr" anchorCtr="0">
            <a:noAutofit/>
          </a:bodyPr>
          <a:lstStyle/>
          <a:p>
            <a:endParaRPr/>
          </a:p>
        </p:txBody>
      </p:sp>
      <p:pic>
        <p:nvPicPr>
          <p:cNvPr id="13" name="Picture 12" descr="speech-bubbles_angry_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8718" y="2988661"/>
            <a:ext cx="1251694" cy="938770"/>
          </a:xfrm>
          <a:prstGeom prst="rect">
            <a:avLst/>
          </a:prstGeom>
        </p:spPr>
      </p:pic>
    </p:spTree>
    <p:extLst>
      <p:ext uri="{BB962C8B-B14F-4D97-AF65-F5344CB8AC3E}">
        <p14:creationId xmlns:p14="http://schemas.microsoft.com/office/powerpoint/2010/main" val="26247702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457200" y="1143000"/>
            <a:ext cx="8580900" cy="45261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600" dirty="0"/>
              <a:t>Happy hypothesis: </a:t>
            </a:r>
          </a:p>
          <a:p>
            <a:pPr marL="457200" marR="0" lvl="0" indent="-330200" algn="l" rtl="0">
              <a:spcBef>
                <a:spcPts val="0"/>
              </a:spcBef>
              <a:buClr>
                <a:schemeClr val="dk1"/>
              </a:buClr>
              <a:buSzPct val="100000"/>
              <a:buFont typeface="Calibri"/>
              <a:buChar char="•"/>
            </a:pPr>
            <a:r>
              <a:rPr lang="en-US" sz="1600" dirty="0"/>
              <a:t>Shape:  +P, +A, +D (rounded, tall, forward)</a:t>
            </a:r>
          </a:p>
          <a:p>
            <a:pPr marL="457200" marR="0" lvl="0" indent="-330200" algn="l" rtl="0">
              <a:spcBef>
                <a:spcPts val="0"/>
              </a:spcBef>
              <a:buClr>
                <a:schemeClr val="dk1"/>
              </a:buClr>
              <a:buSzPct val="100000"/>
              <a:buFont typeface="Calibri"/>
              <a:buChar char="•"/>
            </a:pPr>
            <a:r>
              <a:rPr lang="en-US" sz="1600" dirty="0"/>
              <a:t>Sound:  diatonic up, heptatonic up</a:t>
            </a:r>
          </a:p>
          <a:p>
            <a:pPr marL="203200" indent="0">
              <a:buNone/>
            </a:pPr>
            <a:endParaRPr lang="en-US" sz="1600" dirty="0"/>
          </a:p>
          <a:p>
            <a:pPr marL="0" lvl="0" indent="0">
              <a:spcBef>
                <a:spcPts val="0"/>
              </a:spcBef>
              <a:buSzPct val="100000"/>
              <a:buNone/>
            </a:pPr>
            <a:endParaRPr lang="en-US" sz="1600" dirty="0"/>
          </a:p>
          <a:p>
            <a:pPr marL="0" lvl="0" indent="0" algn="just">
              <a:spcBef>
                <a:spcPts val="0"/>
              </a:spcBef>
              <a:buSzPct val="100000"/>
              <a:buNone/>
            </a:pPr>
            <a:r>
              <a:rPr lang="en-US" sz="1400" dirty="0" smtClean="0"/>
              <a:t>Our hypotheses for Happy shapes and sounds performed much better.  All of our hypotheses were perceived correctly for over half the participants in all of the categories.  The Valence perceived especially correlated with our hypotheses, with over 76% of participants agreeing with our hypotheses.</a:t>
            </a:r>
          </a:p>
          <a:p>
            <a:pPr marL="0" lvl="0" indent="0" algn="just">
              <a:spcBef>
                <a:spcPts val="0"/>
              </a:spcBef>
              <a:buSzPct val="100000"/>
              <a:buNone/>
            </a:pPr>
            <a:endParaRPr lang="en-US" sz="1400" dirty="0"/>
          </a:p>
          <a:p>
            <a:pPr marL="0" lvl="0" indent="0" algn="just">
              <a:spcBef>
                <a:spcPts val="0"/>
              </a:spcBef>
              <a:buSzPct val="100000"/>
              <a:buNone/>
            </a:pPr>
            <a:r>
              <a:rPr lang="en-US" sz="1400" dirty="0" smtClean="0"/>
              <a:t>With sound, there was a general increase in participants agreeing with our hypotheses.  </a:t>
            </a:r>
            <a:r>
              <a:rPr lang="en-US" sz="1400" dirty="0"/>
              <a:t>T</a:t>
            </a:r>
            <a:r>
              <a:rPr lang="en-US" sz="1400" dirty="0" smtClean="0"/>
              <a:t>he </a:t>
            </a:r>
            <a:r>
              <a:rPr lang="en-US" sz="1400" b="1" dirty="0" smtClean="0"/>
              <a:t>diatonic up scale </a:t>
            </a:r>
            <a:r>
              <a:rPr lang="en-US" sz="1400" dirty="0" smtClean="0"/>
              <a:t>especially seemed to enhance the Happy perception by the participants (all scores above 72%).</a:t>
            </a:r>
            <a:endParaRPr lang="en-US" sz="1400" dirty="0"/>
          </a:p>
        </p:txBody>
      </p:sp>
      <p:graphicFrame>
        <p:nvGraphicFramePr>
          <p:cNvPr id="335" name="Shape 335"/>
          <p:cNvGraphicFramePr/>
          <p:nvPr>
            <p:extLst>
              <p:ext uri="{D42A27DB-BD31-4B8C-83A1-F6EECF244321}">
                <p14:modId xmlns:p14="http://schemas.microsoft.com/office/powerpoint/2010/main" val="1842531630"/>
              </p:ext>
            </p:extLst>
          </p:nvPr>
        </p:nvGraphicFramePr>
        <p:xfrm>
          <a:off x="116862" y="4279800"/>
          <a:ext cx="8910275" cy="2163960"/>
        </p:xfrm>
        <a:graphic>
          <a:graphicData uri="http://schemas.openxmlformats.org/drawingml/2006/table">
            <a:tbl>
              <a:tblPr>
                <a:noFill/>
                <a:tableStyleId>{B34B2FA6-9EA2-430F-9E16-C060858870A1}</a:tableStyleId>
              </a:tblPr>
              <a:tblGrid>
                <a:gridCol w="1454650"/>
                <a:gridCol w="1266400"/>
                <a:gridCol w="1640900"/>
                <a:gridCol w="1578250"/>
                <a:gridCol w="1511600"/>
                <a:gridCol w="1458475"/>
              </a:tblGrid>
              <a:tr h="381000">
                <a:tc>
                  <a:txBody>
                    <a:bodyPr/>
                    <a:lstStyle/>
                    <a:p>
                      <a:pPr lvl="0" rtl="0">
                        <a:buNone/>
                      </a:pPr>
                      <a:r>
                        <a:rPr lang="en-US" sz="1200" b="1">
                          <a:solidFill>
                            <a:schemeClr val="dk1"/>
                          </a:solidFill>
                        </a:rPr>
                        <a:t>Perception of H bubble</a:t>
                      </a:r>
                    </a:p>
                  </a:txBody>
                  <a:tcPr marL="91425" marR="91425" marT="91425" marB="91425" anchor="ctr"/>
                </a:tc>
                <a:tc>
                  <a:txBody>
                    <a:bodyPr/>
                    <a:lstStyle/>
                    <a:p>
                      <a:pPr lvl="0" algn="ctr" rtl="0">
                        <a:buNone/>
                      </a:pPr>
                      <a:r>
                        <a:rPr lang="en-US" sz="1200" b="1">
                          <a:solidFill>
                            <a:schemeClr val="dk1"/>
                          </a:solidFill>
                        </a:rPr>
                        <a:t>Perceived emotion (avg)</a:t>
                      </a:r>
                    </a:p>
                  </a:txBody>
                  <a:tcPr marL="91425" marR="91425" marT="91425" marB="91425" anchor="ctr"/>
                </a:tc>
                <a:tc>
                  <a:txBody>
                    <a:bodyPr/>
                    <a:lstStyle/>
                    <a:p>
                      <a:pPr lvl="0" algn="ctr" rtl="0">
                        <a:buNone/>
                      </a:pPr>
                      <a:r>
                        <a:rPr lang="en-US" sz="1200" b="1">
                          <a:solidFill>
                            <a:schemeClr val="dk1"/>
                          </a:solidFill>
                        </a:rPr>
                        <a:t>Emotion perception match hypothesis?</a:t>
                      </a:r>
                    </a:p>
                  </a:txBody>
                  <a:tcPr marL="91425" marR="91425" marT="91425" marB="91425" anchor="ctr"/>
                </a:tc>
                <a:tc>
                  <a:txBody>
                    <a:bodyPr/>
                    <a:lstStyle/>
                    <a:p>
                      <a:pPr lvl="0" algn="ctr" rtl="0">
                        <a:buNone/>
                      </a:pPr>
                      <a:r>
                        <a:rPr lang="en-US" sz="1200" b="1">
                          <a:solidFill>
                            <a:schemeClr val="dk1"/>
                          </a:solidFill>
                        </a:rPr>
                        <a:t>Perceived valence (avg)</a:t>
                      </a:r>
                    </a:p>
                  </a:txBody>
                  <a:tcPr marL="91425" marR="91425" marT="91425" marB="91425" anchor="ctr"/>
                </a:tc>
                <a:tc>
                  <a:txBody>
                    <a:bodyPr/>
                    <a:lstStyle/>
                    <a:p>
                      <a:pPr lvl="0" rtl="0">
                        <a:buNone/>
                      </a:pPr>
                      <a:r>
                        <a:rPr lang="en-US" sz="1200" b="1">
                          <a:solidFill>
                            <a:schemeClr val="dk1"/>
                          </a:solidFill>
                        </a:rPr>
                        <a:t>Perceived arousal (avg)</a:t>
                      </a:r>
                    </a:p>
                  </a:txBody>
                  <a:tcPr marL="91425" marR="91425" marT="91425" marB="91425" anchor="ctr"/>
                </a:tc>
                <a:tc>
                  <a:txBody>
                    <a:bodyPr/>
                    <a:lstStyle/>
                    <a:p>
                      <a:pPr lvl="0" rtl="0">
                        <a:buNone/>
                      </a:pPr>
                      <a:r>
                        <a:rPr lang="en-US" sz="1200" b="1">
                          <a:solidFill>
                            <a:schemeClr val="dk1"/>
                          </a:solidFill>
                        </a:rPr>
                        <a:t>Perceived dominance (avg)</a:t>
                      </a:r>
                    </a:p>
                  </a:txBody>
                  <a:tcPr marL="91425" marR="91425" marT="91425" marB="91425" anchor="ctr"/>
                </a:tc>
              </a:tr>
              <a:tr h="239150">
                <a:tc>
                  <a:txBody>
                    <a:bodyPr/>
                    <a:lstStyle/>
                    <a:p>
                      <a:pPr lvl="0" rtl="0">
                        <a:buNone/>
                      </a:pPr>
                      <a:r>
                        <a:rPr lang="en-US" sz="1200" b="1">
                          <a:solidFill>
                            <a:schemeClr val="dk1"/>
                          </a:solidFill>
                        </a:rPr>
                        <a:t>No sound</a:t>
                      </a:r>
                    </a:p>
                  </a:txBody>
                  <a:tcPr marL="91425" marR="91425" marT="91425" marB="91425" anchor="ctr"/>
                </a:tc>
                <a:tc>
                  <a:txBody>
                    <a:bodyPr/>
                    <a:lstStyle/>
                    <a:p>
                      <a:pPr lvl="0" algn="ctr" rtl="0">
                        <a:buNone/>
                      </a:pPr>
                      <a:r>
                        <a:rPr lang="en-US" sz="1200">
                          <a:solidFill>
                            <a:schemeClr val="dk1"/>
                          </a:solidFill>
                        </a:rPr>
                        <a:t>Happy (56%)</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56%</a:t>
                      </a:r>
                    </a:p>
                  </a:txBody>
                  <a:tcPr marL="91425" marR="91425" marT="91425" marB="91425" anchor="ctr">
                    <a:solidFill>
                      <a:srgbClr val="FCE5CD">
                        <a:alpha val="59700"/>
                      </a:srgbClr>
                    </a:solidFill>
                  </a:tcPr>
                </a:tc>
                <a:tc>
                  <a:txBody>
                    <a:bodyPr/>
                    <a:lstStyle/>
                    <a:p>
                      <a:pPr lvl="0" algn="ctr" rtl="0">
                        <a:buNone/>
                      </a:pPr>
                      <a:r>
                        <a:rPr lang="en-US" sz="1200"/>
                        <a:t>1</a:t>
                      </a:r>
                    </a:p>
                    <a:p>
                      <a:pPr lvl="0" algn="ctr" rtl="0">
                        <a:buNone/>
                      </a:pPr>
                      <a:r>
                        <a:rPr lang="en-US" sz="1000"/>
                        <a:t>(80% c/w hypothesis)</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1</a:t>
                      </a:r>
                    </a:p>
                    <a:p>
                      <a:pPr lvl="0" algn="ctr" rtl="0">
                        <a:buNone/>
                      </a:pPr>
                      <a:r>
                        <a:rPr lang="en-US" sz="1000">
                          <a:solidFill>
                            <a:schemeClr val="dk1"/>
                          </a:solidFill>
                        </a:rPr>
                        <a:t>(60% c/w hypothesis)</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(52% c/w hypothesis)</a:t>
                      </a:r>
                    </a:p>
                  </a:txBody>
                  <a:tcPr marL="91425" marR="91425" marT="91425" marB="91425" anchor="ctr">
                    <a:solidFill>
                      <a:srgbClr val="FCE5CD">
                        <a:alpha val="59700"/>
                      </a:srgbClr>
                    </a:solidFill>
                  </a:tcPr>
                </a:tc>
              </a:tr>
              <a:tr h="381000">
                <a:tc>
                  <a:txBody>
                    <a:bodyPr/>
                    <a:lstStyle/>
                    <a:p>
                      <a:pPr lvl="0" rtl="0">
                        <a:buNone/>
                      </a:pPr>
                      <a:r>
                        <a:rPr lang="en-US" sz="1200" b="1">
                          <a:solidFill>
                            <a:schemeClr val="tx1"/>
                          </a:solidFill>
                        </a:rPr>
                        <a:t>With sound: diatonic up</a:t>
                      </a:r>
                    </a:p>
                  </a:txBody>
                  <a:tcPr marL="91425" marR="91425" marT="91425" marB="91425" anchor="ctr"/>
                </a:tc>
                <a:tc>
                  <a:txBody>
                    <a:bodyPr/>
                    <a:lstStyle/>
                    <a:p>
                      <a:pPr lvl="0" algn="ctr" rtl="0">
                        <a:buNone/>
                      </a:pPr>
                      <a:r>
                        <a:rPr lang="en-US" sz="1200">
                          <a:solidFill>
                            <a:schemeClr val="dk1"/>
                          </a:solidFill>
                        </a:rPr>
                        <a:t>Happy (84%)</a:t>
                      </a:r>
                    </a:p>
                  </a:txBody>
                  <a:tcPr marL="91425" marR="91425" marT="91425" marB="91425" anchor="ctr">
                    <a:solidFill>
                      <a:srgbClr val="D9EAD3">
                        <a:alpha val="57390"/>
                      </a:srgbClr>
                    </a:solidFill>
                  </a:tcPr>
                </a:tc>
                <a:tc>
                  <a:txBody>
                    <a:bodyPr/>
                    <a:lstStyle/>
                    <a:p>
                      <a:pPr lvl="0" algn="ctr" rtl="0">
                        <a:buNone/>
                      </a:pPr>
                      <a:r>
                        <a:rPr lang="en-US" sz="1200" dirty="0">
                          <a:solidFill>
                            <a:schemeClr val="dk1"/>
                          </a:solidFill>
                        </a:rPr>
                        <a:t>84%</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1</a:t>
                      </a:r>
                    </a:p>
                    <a:p>
                      <a:pPr lvl="0" algn="ctr" rtl="0">
                        <a:buNone/>
                      </a:pPr>
                      <a:r>
                        <a:rPr lang="en-US" sz="1000">
                          <a:solidFill>
                            <a:schemeClr val="dk1"/>
                          </a:solidFill>
                        </a:rPr>
                        <a:t>(92% c/w hypothesis)</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1</a:t>
                      </a:r>
                    </a:p>
                    <a:p>
                      <a:pPr lvl="0" algn="ctr" rtl="0">
                        <a:buNone/>
                      </a:pPr>
                      <a:r>
                        <a:rPr lang="en-US" sz="1000">
                          <a:solidFill>
                            <a:schemeClr val="dk1"/>
                          </a:solidFill>
                        </a:rPr>
                        <a:t>(88% c/w hypothesis)</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1</a:t>
                      </a:r>
                    </a:p>
                    <a:p>
                      <a:pPr lvl="0" algn="ctr" rtl="0">
                        <a:buNone/>
                      </a:pPr>
                      <a:r>
                        <a:rPr lang="en-US" sz="1000">
                          <a:solidFill>
                            <a:schemeClr val="dk1"/>
                          </a:solidFill>
                        </a:rPr>
                        <a:t>(72% c/w hypothesis)</a:t>
                      </a:r>
                    </a:p>
                  </a:txBody>
                  <a:tcPr marL="91425" marR="91425" marT="91425" marB="91425" anchor="ctr">
                    <a:solidFill>
                      <a:srgbClr val="D9EAD3">
                        <a:alpha val="57390"/>
                      </a:srgbClr>
                    </a:solidFill>
                  </a:tcPr>
                </a:tc>
              </a:tr>
              <a:tr h="381000">
                <a:tc>
                  <a:txBody>
                    <a:bodyPr/>
                    <a:lstStyle/>
                    <a:p>
                      <a:pPr lvl="0" rtl="0">
                        <a:buNone/>
                      </a:pPr>
                      <a:r>
                        <a:rPr lang="en-US" sz="1200" b="1" dirty="0">
                          <a:solidFill>
                            <a:schemeClr val="tx1"/>
                          </a:solidFill>
                        </a:rPr>
                        <a:t>With sound: heptatonic up</a:t>
                      </a:r>
                    </a:p>
                  </a:txBody>
                  <a:tcPr marL="91425" marR="91425" marT="91425" marB="91425" anchor="ctr"/>
                </a:tc>
                <a:tc>
                  <a:txBody>
                    <a:bodyPr/>
                    <a:lstStyle/>
                    <a:p>
                      <a:pPr lvl="0" algn="ctr" rtl="0">
                        <a:buNone/>
                      </a:pPr>
                      <a:r>
                        <a:rPr lang="en-US" sz="1200">
                          <a:solidFill>
                            <a:schemeClr val="dk1"/>
                          </a:solidFill>
                        </a:rPr>
                        <a:t>Happy (72%)</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72%</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1</a:t>
                      </a:r>
                    </a:p>
                    <a:p>
                      <a:pPr lvl="0" algn="ctr" rtl="0">
                        <a:buNone/>
                      </a:pPr>
                      <a:r>
                        <a:rPr lang="en-US" sz="1000">
                          <a:solidFill>
                            <a:schemeClr val="dk1"/>
                          </a:solidFill>
                        </a:rPr>
                        <a:t>(76% c/w hypothesis)</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1</a:t>
                      </a:r>
                    </a:p>
                    <a:p>
                      <a:pPr lvl="0" algn="ctr" rtl="0">
                        <a:buNone/>
                      </a:pPr>
                      <a:r>
                        <a:rPr lang="en-US" sz="1000">
                          <a:solidFill>
                            <a:schemeClr val="dk1"/>
                          </a:solidFill>
                        </a:rPr>
                        <a:t>(80% c/w hypothesis)</a:t>
                      </a:r>
                    </a:p>
                  </a:txBody>
                  <a:tcPr marL="91425" marR="91425" marT="91425" marB="91425" anchor="ctr">
                    <a:solidFill>
                      <a:srgbClr val="D9EAD3">
                        <a:alpha val="57390"/>
                      </a:srgbClr>
                    </a:solidFill>
                  </a:tcPr>
                </a:tc>
                <a:tc>
                  <a:txBody>
                    <a:bodyPr/>
                    <a:lstStyle/>
                    <a:p>
                      <a:pPr lvl="0" algn="ctr" rtl="0">
                        <a:buNone/>
                      </a:pPr>
                      <a:r>
                        <a:rPr lang="en-US" sz="1200" dirty="0">
                          <a:solidFill>
                            <a:schemeClr val="dk1"/>
                          </a:solidFill>
                        </a:rPr>
                        <a:t>1</a:t>
                      </a:r>
                    </a:p>
                    <a:p>
                      <a:pPr lvl="0" algn="ctr" rtl="0">
                        <a:buNone/>
                      </a:pPr>
                      <a:r>
                        <a:rPr lang="en-US" sz="1000" dirty="0">
                          <a:solidFill>
                            <a:schemeClr val="dk1"/>
                          </a:solidFill>
                        </a:rPr>
                        <a:t>(60% c/w hypothesis)</a:t>
                      </a:r>
                    </a:p>
                  </a:txBody>
                  <a:tcPr marL="91425" marR="91425" marT="91425" marB="91425" anchor="ctr">
                    <a:solidFill>
                      <a:srgbClr val="FCE5CD">
                        <a:alpha val="59700"/>
                      </a:srgbClr>
                    </a:solidFill>
                  </a:tcPr>
                </a:tc>
              </a:tr>
            </a:tbl>
          </a:graphicData>
        </a:graphic>
      </p:graphicFrame>
      <p:sp>
        <p:nvSpPr>
          <p:cNvPr id="339" name="Shape 339"/>
          <p:cNvSpPr/>
          <p:nvPr/>
        </p:nvSpPr>
        <p:spPr>
          <a:xfrm>
            <a:off x="431100" y="1111750"/>
            <a:ext cx="5784299" cy="977699"/>
          </a:xfrm>
          <a:prstGeom prst="rect">
            <a:avLst/>
          </a:prstGeom>
          <a:noFill/>
          <a:ln w="38100" cap="flat">
            <a:solidFill>
              <a:srgbClr val="B7B7B7"/>
            </a:solidFill>
            <a:prstDash val="solid"/>
            <a:round/>
            <a:headEnd type="none" w="med" len="med"/>
            <a:tailEnd type="none" w="med" len="med"/>
          </a:ln>
        </p:spPr>
        <p:txBody>
          <a:bodyPr lIns="91425" tIns="91425" rIns="91425" bIns="91425" anchor="ctr" anchorCtr="0">
            <a:noAutofit/>
          </a:bodyPr>
          <a:lstStyle/>
          <a:p>
            <a:endParaRPr/>
          </a:p>
        </p:txBody>
      </p:sp>
      <p:sp>
        <p:nvSpPr>
          <p:cNvPr id="342" name="Shape 342"/>
          <p:cNvSpPr txBox="1">
            <a:spLocks noGrp="1"/>
          </p:cNvSpPr>
          <p:nvPr>
            <p:ph type="title"/>
          </p:nvPr>
        </p:nvSpPr>
        <p:spPr>
          <a:xfrm>
            <a:off x="0" y="274650"/>
            <a:ext cx="3063599"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a:t>
            </a:r>
            <a:r>
              <a:rPr lang="en-US" sz="3200">
                <a:solidFill>
                  <a:schemeClr val="lt1"/>
                </a:solidFill>
                <a:latin typeface="Trebuchet MS"/>
                <a:ea typeface="Trebuchet MS"/>
                <a:cs typeface="Trebuchet MS"/>
                <a:sym typeface="Trebuchet MS"/>
              </a:rPr>
              <a:t>Happy</a:t>
            </a:r>
          </a:p>
        </p:txBody>
      </p:sp>
      <p:pic>
        <p:nvPicPr>
          <p:cNvPr id="15" name="Picture 14" descr="speech-bubbles_happy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527" y="1111741"/>
            <a:ext cx="1303610" cy="977708"/>
          </a:xfrm>
          <a:prstGeom prst="rect">
            <a:avLst/>
          </a:prstGeom>
        </p:spPr>
      </p:pic>
      <p:sp>
        <p:nvSpPr>
          <p:cNvPr id="341" name="Shape 341"/>
          <p:cNvSpPr/>
          <p:nvPr/>
        </p:nvSpPr>
        <p:spPr>
          <a:xfrm>
            <a:off x="431100" y="1111750"/>
            <a:ext cx="5784299" cy="977699"/>
          </a:xfrm>
          <a:prstGeom prst="rect">
            <a:avLst/>
          </a:prstGeom>
          <a:noFill/>
          <a:ln w="38100" cap="flat">
            <a:solidFill>
              <a:srgbClr val="B7B7B7"/>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173188538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457200" y="1143000"/>
            <a:ext cx="8580900" cy="4526100"/>
          </a:xfrm>
          <a:prstGeom prst="rect">
            <a:avLst/>
          </a:prstGeom>
          <a:noFill/>
          <a:ln>
            <a:noFill/>
          </a:ln>
        </p:spPr>
        <p:txBody>
          <a:bodyPr lIns="91425" tIns="45700" rIns="91425" bIns="45700" anchor="t" anchorCtr="0">
            <a:noAutofit/>
          </a:bodyPr>
          <a:lstStyle/>
          <a:p>
            <a:pPr marL="0" lvl="0" indent="0" rtl="0">
              <a:spcBef>
                <a:spcPts val="0"/>
              </a:spcBef>
              <a:buClr>
                <a:schemeClr val="dk1"/>
              </a:buClr>
              <a:buSzPct val="68750"/>
              <a:buFont typeface="Arial"/>
              <a:buNone/>
            </a:pPr>
            <a:r>
              <a:rPr lang="en-US" sz="1600" dirty="0"/>
              <a:t>Angry hypothesis: </a:t>
            </a:r>
          </a:p>
          <a:p>
            <a:pPr marL="457200" lvl="0" indent="-330200" rtl="0">
              <a:spcBef>
                <a:spcPts val="0"/>
              </a:spcBef>
              <a:buClr>
                <a:schemeClr val="dk1"/>
              </a:buClr>
              <a:buSzPct val="100000"/>
              <a:buFont typeface="Calibri"/>
              <a:buChar char="•"/>
            </a:pPr>
            <a:r>
              <a:rPr lang="en-US" sz="1600" dirty="0"/>
              <a:t>Shape:  -P, +A, +D (angular, tall, forward)</a:t>
            </a:r>
          </a:p>
          <a:p>
            <a:pPr marL="457200" lvl="0" indent="-330200" rtl="0">
              <a:spcBef>
                <a:spcPts val="0"/>
              </a:spcBef>
              <a:buClr>
                <a:schemeClr val="dk1"/>
              </a:buClr>
              <a:buSzPct val="100000"/>
              <a:buFont typeface="Calibri"/>
              <a:buChar char="•"/>
            </a:pPr>
            <a:r>
              <a:rPr lang="en-US" sz="1600" dirty="0"/>
              <a:t>Sound:  </a:t>
            </a:r>
            <a:r>
              <a:rPr lang="en-US" sz="1600" dirty="0" err="1"/>
              <a:t>wholetone</a:t>
            </a:r>
            <a:r>
              <a:rPr lang="en-US" sz="1600" dirty="0"/>
              <a:t> up &amp; down (heptatonic down not tested)</a:t>
            </a:r>
          </a:p>
          <a:p>
            <a:endParaRPr lang="en-US" sz="1600" dirty="0"/>
          </a:p>
          <a:p>
            <a:pPr marL="457200" lvl="0" indent="-330200">
              <a:spcBef>
                <a:spcPts val="0"/>
              </a:spcBef>
              <a:buSzPct val="100000"/>
            </a:pPr>
            <a:r>
              <a:rPr lang="en-US" sz="1600" dirty="0"/>
              <a:t>Percentage of all combinations rated as angry: 13.8% </a:t>
            </a:r>
            <a:r>
              <a:rPr lang="en-US" sz="1600" dirty="0" smtClean="0"/>
              <a:t>(lower than </a:t>
            </a:r>
            <a:r>
              <a:rPr lang="en-US" sz="1600" dirty="0"/>
              <a:t>the 20% expected)</a:t>
            </a:r>
          </a:p>
          <a:p>
            <a:pPr marL="457200" indent="-330200">
              <a:spcBef>
                <a:spcPts val="0"/>
              </a:spcBef>
              <a:buSzPct val="100000"/>
            </a:pPr>
            <a:r>
              <a:rPr lang="en-US" sz="1600" dirty="0"/>
              <a:t>Over </a:t>
            </a:r>
            <a:r>
              <a:rPr lang="en-US" sz="1600" dirty="0" smtClean="0"/>
              <a:t>two-thirds of </a:t>
            </a:r>
            <a:r>
              <a:rPr lang="en-US" sz="1600" dirty="0"/>
              <a:t>participants perceived the </a:t>
            </a:r>
            <a:r>
              <a:rPr lang="en-US" sz="1600" dirty="0" smtClean="0"/>
              <a:t>A </a:t>
            </a:r>
            <a:r>
              <a:rPr lang="en-US" sz="1600" dirty="0"/>
              <a:t>bubble as </a:t>
            </a:r>
            <a:r>
              <a:rPr lang="en-US" sz="1600" dirty="0" smtClean="0"/>
              <a:t>Angry</a:t>
            </a:r>
            <a:endParaRPr lang="en-US" sz="1600" dirty="0"/>
          </a:p>
          <a:p>
            <a:pPr marL="457200" lvl="0" indent="-330200" rtl="0">
              <a:spcBef>
                <a:spcPts val="0"/>
              </a:spcBef>
              <a:buClr>
                <a:schemeClr val="dk1"/>
              </a:buClr>
              <a:buSzPct val="100000"/>
              <a:buFont typeface="Calibri"/>
              <a:buChar char="•"/>
            </a:pPr>
            <a:r>
              <a:rPr lang="en-US" sz="1600" dirty="0"/>
              <a:t>Angry perceived most for the   A (68.1%)      bubble</a:t>
            </a:r>
          </a:p>
          <a:p>
            <a:endParaRPr lang="en-US" sz="1600" dirty="0" smtClean="0"/>
          </a:p>
          <a:p>
            <a:endParaRPr lang="en-US" sz="1600" dirty="0"/>
          </a:p>
          <a:p>
            <a:pPr marL="203200" indent="0">
              <a:buNone/>
            </a:pPr>
            <a:endParaRPr lang="en-US" sz="1600" dirty="0"/>
          </a:p>
          <a:p>
            <a:pPr marL="457200" lvl="0" indent="-330200" rtl="0">
              <a:spcBef>
                <a:spcPts val="0"/>
              </a:spcBef>
              <a:buClr>
                <a:schemeClr val="dk1"/>
              </a:buClr>
              <a:buSzPct val="100000"/>
              <a:buFont typeface="Calibri"/>
              <a:buChar char="•"/>
            </a:pPr>
            <a:r>
              <a:rPr lang="en-US" sz="1600" dirty="0"/>
              <a:t>Angry perceived for </a:t>
            </a:r>
            <a:r>
              <a:rPr lang="en-US" sz="1600" dirty="0" err="1"/>
              <a:t>wholetone</a:t>
            </a:r>
            <a:r>
              <a:rPr lang="en-US" sz="1600" dirty="0"/>
              <a:t> down (18.8%), </a:t>
            </a:r>
            <a:r>
              <a:rPr lang="en-US" sz="1600" dirty="0" err="1"/>
              <a:t>wholetone</a:t>
            </a:r>
            <a:r>
              <a:rPr lang="en-US" sz="1600" dirty="0"/>
              <a:t> up (11.6%)</a:t>
            </a:r>
          </a:p>
          <a:p>
            <a:pPr marL="0" lvl="0" indent="457200" rtl="0">
              <a:spcBef>
                <a:spcPts val="0"/>
              </a:spcBef>
              <a:buClr>
                <a:schemeClr val="dk1"/>
              </a:buClr>
              <a:buSzPct val="68750"/>
              <a:buFont typeface="Arial"/>
              <a:buNone/>
            </a:pPr>
            <a:r>
              <a:rPr lang="en-US" sz="1600" dirty="0" smtClean="0"/>
              <a:t>(The minor </a:t>
            </a:r>
            <a:r>
              <a:rPr lang="en-US" sz="1600" dirty="0"/>
              <a:t>up </a:t>
            </a:r>
            <a:r>
              <a:rPr lang="en-US" sz="1600" dirty="0" smtClean="0"/>
              <a:t>scale – what we hypothesis to be a </a:t>
            </a:r>
            <a:r>
              <a:rPr lang="en-US" sz="1600" dirty="0"/>
              <a:t>S</a:t>
            </a:r>
            <a:r>
              <a:rPr lang="en-US" sz="1600" dirty="0" smtClean="0"/>
              <a:t>ad </a:t>
            </a:r>
            <a:r>
              <a:rPr lang="en-US" sz="1600" dirty="0"/>
              <a:t>sound - was also considered to be </a:t>
            </a:r>
            <a:r>
              <a:rPr lang="en-US" sz="1600" dirty="0" smtClean="0"/>
              <a:t>Angry </a:t>
            </a:r>
          </a:p>
          <a:p>
            <a:pPr marL="0" lvl="0" indent="457200" rtl="0">
              <a:spcBef>
                <a:spcPts val="0"/>
              </a:spcBef>
              <a:buClr>
                <a:schemeClr val="dk1"/>
              </a:buClr>
              <a:buSzPct val="68750"/>
              <a:buFont typeface="Arial"/>
              <a:buNone/>
            </a:pPr>
            <a:r>
              <a:rPr lang="en-US" sz="1600" dirty="0" smtClean="0"/>
              <a:t>when </a:t>
            </a:r>
            <a:r>
              <a:rPr lang="en-US" sz="1600" dirty="0"/>
              <a:t>paired with </a:t>
            </a:r>
            <a:r>
              <a:rPr lang="en-US" sz="1600" dirty="0" smtClean="0"/>
              <a:t>the A bubble </a:t>
            </a:r>
            <a:r>
              <a:rPr lang="en-US" sz="1600" dirty="0"/>
              <a:t>(18.8%))</a:t>
            </a:r>
          </a:p>
          <a:p>
            <a:endParaRPr lang="en-US" sz="1600" dirty="0"/>
          </a:p>
        </p:txBody>
      </p:sp>
      <p:sp>
        <p:nvSpPr>
          <p:cNvPr id="351" name="Shape 351"/>
          <p:cNvSpPr/>
          <p:nvPr/>
        </p:nvSpPr>
        <p:spPr>
          <a:xfrm>
            <a:off x="431100" y="1111750"/>
            <a:ext cx="7034699" cy="977699"/>
          </a:xfrm>
          <a:prstGeom prst="rect">
            <a:avLst/>
          </a:prstGeom>
          <a:noFill/>
          <a:ln w="38100" cap="flat">
            <a:solidFill>
              <a:srgbClr val="B7B7B7"/>
            </a:solidFill>
            <a:prstDash val="solid"/>
            <a:round/>
            <a:headEnd type="none" w="med" len="med"/>
            <a:tailEnd type="none" w="med" len="med"/>
          </a:ln>
        </p:spPr>
        <p:txBody>
          <a:bodyPr lIns="91425" tIns="91425" rIns="91425" bIns="91425" anchor="ctr" anchorCtr="0">
            <a:noAutofit/>
          </a:bodyPr>
          <a:lstStyle/>
          <a:p>
            <a:endParaRPr/>
          </a:p>
        </p:txBody>
      </p:sp>
      <p:sp>
        <p:nvSpPr>
          <p:cNvPr id="352" name="Shape 352"/>
          <p:cNvSpPr txBox="1">
            <a:spLocks noGrp="1"/>
          </p:cNvSpPr>
          <p:nvPr>
            <p:ph type="title"/>
          </p:nvPr>
        </p:nvSpPr>
        <p:spPr>
          <a:xfrm>
            <a:off x="0" y="274650"/>
            <a:ext cx="3063599"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a:t>
            </a:r>
            <a:r>
              <a:rPr lang="en-US" sz="3200">
                <a:solidFill>
                  <a:schemeClr val="lt1"/>
                </a:solidFill>
                <a:latin typeface="Trebuchet MS"/>
                <a:ea typeface="Trebuchet MS"/>
                <a:cs typeface="Trebuchet MS"/>
                <a:sym typeface="Trebuchet MS"/>
              </a:rPr>
              <a:t>Angry</a:t>
            </a:r>
          </a:p>
        </p:txBody>
      </p:sp>
      <p:pic>
        <p:nvPicPr>
          <p:cNvPr id="10" name="Picture 9" descr="speech-bubbles_angry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300" y="2976584"/>
            <a:ext cx="1129046" cy="846784"/>
          </a:xfrm>
          <a:prstGeom prst="rect">
            <a:avLst/>
          </a:prstGeom>
        </p:spPr>
      </p:pic>
      <p:pic>
        <p:nvPicPr>
          <p:cNvPr id="11" name="Picture 10" descr="speech-bubbles_angry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22" y="1138485"/>
            <a:ext cx="1182642" cy="886981"/>
          </a:xfrm>
          <a:prstGeom prst="rect">
            <a:avLst/>
          </a:prstGeom>
        </p:spPr>
      </p:pic>
    </p:spTree>
    <p:extLst>
      <p:ext uri="{BB962C8B-B14F-4D97-AF65-F5344CB8AC3E}">
        <p14:creationId xmlns:p14="http://schemas.microsoft.com/office/powerpoint/2010/main" val="26579948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457200" y="1143000"/>
            <a:ext cx="8580900" cy="45261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600" dirty="0"/>
              <a:t>Angry hypothesis: </a:t>
            </a:r>
          </a:p>
          <a:p>
            <a:pPr marL="457200" marR="0" lvl="0" indent="-330200" algn="l" rtl="0">
              <a:spcBef>
                <a:spcPts val="0"/>
              </a:spcBef>
              <a:buClr>
                <a:schemeClr val="dk1"/>
              </a:buClr>
              <a:buSzPct val="100000"/>
              <a:buFont typeface="Calibri"/>
              <a:buChar char="•"/>
            </a:pPr>
            <a:r>
              <a:rPr lang="en-US" sz="1600" dirty="0"/>
              <a:t>Shape:  -P, +A, +D (angular, tall, forward)</a:t>
            </a:r>
          </a:p>
          <a:p>
            <a:pPr marL="457200" marR="0" lvl="0" indent="-330200" algn="l" rtl="0">
              <a:spcBef>
                <a:spcPts val="0"/>
              </a:spcBef>
              <a:buClr>
                <a:schemeClr val="dk1"/>
              </a:buClr>
              <a:buSzPct val="100000"/>
              <a:buFont typeface="Calibri"/>
              <a:buChar char="•"/>
            </a:pPr>
            <a:r>
              <a:rPr lang="en-US" sz="1600" dirty="0"/>
              <a:t>Sound:  </a:t>
            </a:r>
            <a:r>
              <a:rPr lang="en-US" sz="1600" dirty="0" err="1"/>
              <a:t>wholetone</a:t>
            </a:r>
            <a:r>
              <a:rPr lang="en-US" sz="1600" dirty="0"/>
              <a:t> up &amp; down (heptatonic down not tested)</a:t>
            </a:r>
          </a:p>
          <a:p>
            <a:endParaRPr lang="en-US" sz="1600" dirty="0" smtClean="0"/>
          </a:p>
          <a:p>
            <a:pPr marL="0" lvl="0" indent="0" algn="just">
              <a:spcBef>
                <a:spcPts val="0"/>
              </a:spcBef>
              <a:buSzPct val="100000"/>
              <a:buNone/>
            </a:pPr>
            <a:r>
              <a:rPr lang="en-US" sz="1400" dirty="0"/>
              <a:t>Our hypotheses for </a:t>
            </a:r>
            <a:r>
              <a:rPr lang="en-US" sz="1400" dirty="0" smtClean="0"/>
              <a:t>Angry shapes </a:t>
            </a:r>
            <a:r>
              <a:rPr lang="en-US" sz="1400" dirty="0"/>
              <a:t>and sounds </a:t>
            </a:r>
            <a:r>
              <a:rPr lang="en-US" sz="1400" dirty="0" smtClean="0"/>
              <a:t>had a mixed performance.  </a:t>
            </a:r>
            <a:r>
              <a:rPr lang="en-US" sz="1400" dirty="0"/>
              <a:t>O</a:t>
            </a:r>
            <a:r>
              <a:rPr lang="en-US" sz="1400" dirty="0" smtClean="0"/>
              <a:t>ur hypotheses for pure emotion </a:t>
            </a:r>
            <a:r>
              <a:rPr lang="en-US" sz="1400" dirty="0"/>
              <a:t>were </a:t>
            </a:r>
            <a:r>
              <a:rPr lang="en-US" sz="1400" dirty="0" smtClean="0"/>
              <a:t>only perceived </a:t>
            </a:r>
            <a:r>
              <a:rPr lang="en-US" sz="1400" dirty="0"/>
              <a:t>correctly for </a:t>
            </a:r>
            <a:r>
              <a:rPr lang="en-US" sz="1400" dirty="0" smtClean="0"/>
              <a:t>around half the participants.  When there was no sound, almost half of the participants thought the shape looked Angry and almost half thought it looked Happy.  In general, our hypothesized valence was perceived poorly – people generally thought the shape had a positive valence instead of our negative valence hypothesis.  However, over 80% of participants agreed with our Arousal and Dominance hypotheses for most of the animations (except with the </a:t>
            </a:r>
            <a:r>
              <a:rPr lang="en-US" sz="1400" dirty="0" err="1" smtClean="0"/>
              <a:t>wholetone</a:t>
            </a:r>
            <a:r>
              <a:rPr lang="en-US" sz="1400" dirty="0" smtClean="0"/>
              <a:t> down scale).  The </a:t>
            </a:r>
            <a:r>
              <a:rPr lang="en-US" sz="1400" b="1" dirty="0" smtClean="0"/>
              <a:t>minor up scales </a:t>
            </a:r>
            <a:r>
              <a:rPr lang="en-US" sz="1400" dirty="0" smtClean="0"/>
              <a:t>seemed </a:t>
            </a:r>
            <a:r>
              <a:rPr lang="en-US" sz="1400" dirty="0"/>
              <a:t>to enhance the </a:t>
            </a:r>
            <a:r>
              <a:rPr lang="en-US" sz="1400" dirty="0" smtClean="0"/>
              <a:t>Angry perception </a:t>
            </a:r>
            <a:r>
              <a:rPr lang="en-US" sz="1400" dirty="0"/>
              <a:t>by the </a:t>
            </a:r>
            <a:r>
              <a:rPr lang="en-US" sz="1400" dirty="0" smtClean="0"/>
              <a:t>participants.  However, the </a:t>
            </a:r>
            <a:r>
              <a:rPr lang="en-US" sz="1400" b="1" dirty="0" err="1"/>
              <a:t>wholetone</a:t>
            </a:r>
            <a:r>
              <a:rPr lang="en-US" sz="1400" b="1" dirty="0"/>
              <a:t> up and </a:t>
            </a:r>
            <a:r>
              <a:rPr lang="en-US" sz="1400" b="1" dirty="0" err="1" smtClean="0"/>
              <a:t>wholetone</a:t>
            </a:r>
            <a:r>
              <a:rPr lang="en-US" sz="1400" b="1" dirty="0" smtClean="0"/>
              <a:t> down scale</a:t>
            </a:r>
            <a:r>
              <a:rPr lang="en-US" sz="1400" dirty="0" smtClean="0"/>
              <a:t> did not create as strong correlations to the Angry shape – </a:t>
            </a:r>
            <a:r>
              <a:rPr lang="en-US" sz="1400" dirty="0" err="1" smtClean="0"/>
              <a:t>wholetone</a:t>
            </a:r>
            <a:r>
              <a:rPr lang="en-US" sz="1400" dirty="0" smtClean="0"/>
              <a:t> up was in-fact considered Happy rather than Angry.</a:t>
            </a:r>
            <a:endParaRPr lang="en-US" sz="1400" dirty="0"/>
          </a:p>
        </p:txBody>
      </p:sp>
      <p:graphicFrame>
        <p:nvGraphicFramePr>
          <p:cNvPr id="368" name="Shape 368"/>
          <p:cNvGraphicFramePr/>
          <p:nvPr>
            <p:extLst>
              <p:ext uri="{D42A27DB-BD31-4B8C-83A1-F6EECF244321}">
                <p14:modId xmlns:p14="http://schemas.microsoft.com/office/powerpoint/2010/main" val="1889614307"/>
              </p:ext>
            </p:extLst>
          </p:nvPr>
        </p:nvGraphicFramePr>
        <p:xfrm>
          <a:off x="116862" y="4051200"/>
          <a:ext cx="8910275" cy="2743050"/>
        </p:xfrm>
        <a:graphic>
          <a:graphicData uri="http://schemas.openxmlformats.org/drawingml/2006/table">
            <a:tbl>
              <a:tblPr>
                <a:noFill/>
                <a:tableStyleId>{FBB41EC3-190E-4D5E-A0E5-C2E11A13766B}</a:tableStyleId>
              </a:tblPr>
              <a:tblGrid>
                <a:gridCol w="1454650"/>
                <a:gridCol w="1266400"/>
                <a:gridCol w="1640900"/>
                <a:gridCol w="1578250"/>
                <a:gridCol w="1511600"/>
                <a:gridCol w="1458475"/>
              </a:tblGrid>
              <a:tr h="381000">
                <a:tc>
                  <a:txBody>
                    <a:bodyPr/>
                    <a:lstStyle/>
                    <a:p>
                      <a:pPr lvl="0" rtl="0">
                        <a:buNone/>
                      </a:pPr>
                      <a:r>
                        <a:rPr lang="en-US" sz="1200" b="1">
                          <a:solidFill>
                            <a:schemeClr val="dk1"/>
                          </a:solidFill>
                        </a:rPr>
                        <a:t>Perception of A bubble</a:t>
                      </a:r>
                    </a:p>
                  </a:txBody>
                  <a:tcPr marL="91425" marR="91425" marT="91425" marB="91425" anchor="ctr"/>
                </a:tc>
                <a:tc>
                  <a:txBody>
                    <a:bodyPr/>
                    <a:lstStyle/>
                    <a:p>
                      <a:pPr lvl="0" algn="ctr" rtl="0">
                        <a:buNone/>
                      </a:pPr>
                      <a:r>
                        <a:rPr lang="en-US" sz="1200" b="1">
                          <a:solidFill>
                            <a:schemeClr val="dk1"/>
                          </a:solidFill>
                        </a:rPr>
                        <a:t>Perceived emotion (avg)</a:t>
                      </a:r>
                    </a:p>
                  </a:txBody>
                  <a:tcPr marL="91425" marR="91425" marT="91425" marB="91425" anchor="ctr"/>
                </a:tc>
                <a:tc>
                  <a:txBody>
                    <a:bodyPr/>
                    <a:lstStyle/>
                    <a:p>
                      <a:pPr lvl="0" algn="ctr" rtl="0">
                        <a:buNone/>
                      </a:pPr>
                      <a:r>
                        <a:rPr lang="en-US" sz="1200" b="1">
                          <a:solidFill>
                            <a:schemeClr val="dk1"/>
                          </a:solidFill>
                        </a:rPr>
                        <a:t>Emotion perception match hypothesis?</a:t>
                      </a:r>
                    </a:p>
                  </a:txBody>
                  <a:tcPr marL="91425" marR="91425" marT="91425" marB="91425" anchor="ctr"/>
                </a:tc>
                <a:tc>
                  <a:txBody>
                    <a:bodyPr/>
                    <a:lstStyle/>
                    <a:p>
                      <a:pPr lvl="0" algn="ctr" rtl="0">
                        <a:buNone/>
                      </a:pPr>
                      <a:r>
                        <a:rPr lang="en-US" sz="1200" b="1">
                          <a:solidFill>
                            <a:schemeClr val="dk1"/>
                          </a:solidFill>
                        </a:rPr>
                        <a:t>Perceived valence (avg)</a:t>
                      </a:r>
                    </a:p>
                  </a:txBody>
                  <a:tcPr marL="91425" marR="91425" marT="91425" marB="91425" anchor="ctr"/>
                </a:tc>
                <a:tc>
                  <a:txBody>
                    <a:bodyPr/>
                    <a:lstStyle/>
                    <a:p>
                      <a:pPr lvl="0" rtl="0">
                        <a:buNone/>
                      </a:pPr>
                      <a:r>
                        <a:rPr lang="en-US" sz="1200" b="1">
                          <a:solidFill>
                            <a:schemeClr val="dk1"/>
                          </a:solidFill>
                        </a:rPr>
                        <a:t>Perceived arousal (avg)</a:t>
                      </a:r>
                    </a:p>
                  </a:txBody>
                  <a:tcPr marL="91425" marR="91425" marT="91425" marB="91425" anchor="ctr"/>
                </a:tc>
                <a:tc>
                  <a:txBody>
                    <a:bodyPr/>
                    <a:lstStyle/>
                    <a:p>
                      <a:pPr lvl="0" rtl="0">
                        <a:buNone/>
                      </a:pPr>
                      <a:r>
                        <a:rPr lang="en-US" sz="1200" b="1">
                          <a:solidFill>
                            <a:schemeClr val="dk1"/>
                          </a:solidFill>
                        </a:rPr>
                        <a:t>Perceived dominance (avg)</a:t>
                      </a:r>
                    </a:p>
                  </a:txBody>
                  <a:tcPr marL="91425" marR="91425" marT="91425" marB="91425" anchor="ctr"/>
                </a:tc>
              </a:tr>
              <a:tr h="239150">
                <a:tc>
                  <a:txBody>
                    <a:bodyPr/>
                    <a:lstStyle/>
                    <a:p>
                      <a:pPr lvl="0" rtl="0">
                        <a:buNone/>
                      </a:pPr>
                      <a:r>
                        <a:rPr lang="en-US" sz="1200" b="1">
                          <a:solidFill>
                            <a:schemeClr val="dk1"/>
                          </a:solidFill>
                        </a:rPr>
                        <a:t>No sound</a:t>
                      </a:r>
                    </a:p>
                  </a:txBody>
                  <a:tcPr marL="91425" marR="91425" marT="91425" marB="91425" anchor="ctr"/>
                </a:tc>
                <a:tc>
                  <a:txBody>
                    <a:bodyPr/>
                    <a:lstStyle/>
                    <a:p>
                      <a:pPr lvl="0" algn="ctr" rtl="0">
                        <a:buNone/>
                      </a:pPr>
                      <a:r>
                        <a:rPr lang="en-US" sz="1200">
                          <a:solidFill>
                            <a:schemeClr val="dk1"/>
                          </a:solidFill>
                        </a:rPr>
                        <a:t>Happy (48%)</a:t>
                      </a:r>
                    </a:p>
                    <a:p>
                      <a:pPr lvl="0" algn="ctr" rtl="0">
                        <a:buNone/>
                      </a:pPr>
                      <a:r>
                        <a:rPr lang="en-US" sz="1200">
                          <a:solidFill>
                            <a:schemeClr val="dk1"/>
                          </a:solidFill>
                        </a:rPr>
                        <a:t>Angry (48%)</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48%</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a:t>
                      </a:r>
                    </a:p>
                    <a:p>
                      <a:pPr lvl="0" algn="ctr" rtl="0">
                        <a:buNone/>
                      </a:pPr>
                      <a:r>
                        <a:rPr lang="en-US" sz="1000">
                          <a:solidFill>
                            <a:schemeClr val="dk1"/>
                          </a:solidFill>
                        </a:rPr>
                        <a:t>(32% c/w hypothesis)</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(84% c/w hypothesis)</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(84% c/w hypothesis)</a:t>
                      </a:r>
                    </a:p>
                  </a:txBody>
                  <a:tcPr marL="91425" marR="91425" marT="91425" marB="91425" anchor="ctr">
                    <a:solidFill>
                      <a:srgbClr val="D9EAD3">
                        <a:alpha val="57390"/>
                      </a:srgbClr>
                    </a:solidFill>
                  </a:tcPr>
                </a:tc>
              </a:tr>
              <a:tr h="239150">
                <a:tc>
                  <a:txBody>
                    <a:bodyPr/>
                    <a:lstStyle/>
                    <a:p>
                      <a:pPr lvl="0" rtl="0">
                        <a:buNone/>
                      </a:pPr>
                      <a:r>
                        <a:rPr lang="en-US" sz="1200" b="1" dirty="0">
                          <a:solidFill>
                            <a:srgbClr val="000000"/>
                          </a:solidFill>
                        </a:rPr>
                        <a:t>With sound:</a:t>
                      </a:r>
                    </a:p>
                    <a:p>
                      <a:pPr lvl="0" rtl="0">
                        <a:buNone/>
                      </a:pPr>
                      <a:r>
                        <a:rPr lang="en-US" sz="1200" b="1" dirty="0" err="1">
                          <a:solidFill>
                            <a:srgbClr val="000000"/>
                          </a:solidFill>
                        </a:rPr>
                        <a:t>wholetone</a:t>
                      </a:r>
                      <a:r>
                        <a:rPr lang="en-US" sz="1200" b="1" dirty="0">
                          <a:solidFill>
                            <a:srgbClr val="000000"/>
                          </a:solidFill>
                        </a:rPr>
                        <a:t> up</a:t>
                      </a:r>
                    </a:p>
                  </a:txBody>
                  <a:tcPr marL="91425" marR="91425" marT="91425" marB="91425" anchor="ctr"/>
                </a:tc>
                <a:tc>
                  <a:txBody>
                    <a:bodyPr/>
                    <a:lstStyle/>
                    <a:p>
                      <a:pPr lvl="0" algn="ctr" rtl="0">
                        <a:buNone/>
                      </a:pPr>
                      <a:r>
                        <a:rPr lang="en-US" sz="1200">
                          <a:solidFill>
                            <a:schemeClr val="dk1"/>
                          </a:solidFill>
                        </a:rPr>
                        <a:t>Happy (68%)</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32%</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a:t>
                      </a:r>
                    </a:p>
                    <a:p>
                      <a:pPr lvl="0" algn="ctr" rtl="0">
                        <a:buNone/>
                      </a:pPr>
                      <a:r>
                        <a:rPr lang="en-US" sz="1000">
                          <a:solidFill>
                            <a:schemeClr val="dk1"/>
                          </a:solidFill>
                        </a:rPr>
                        <a:t>(28% c/w hypothesis)</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(100% c/w hypothesis)</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(92% c/w hypothesis)</a:t>
                      </a:r>
                    </a:p>
                  </a:txBody>
                  <a:tcPr marL="91425" marR="91425" marT="91425" marB="91425" anchor="ctr">
                    <a:solidFill>
                      <a:srgbClr val="D9EAD3">
                        <a:alpha val="57390"/>
                      </a:srgbClr>
                    </a:solidFill>
                  </a:tcPr>
                </a:tc>
              </a:tr>
              <a:tr h="239150">
                <a:tc>
                  <a:txBody>
                    <a:bodyPr/>
                    <a:lstStyle/>
                    <a:p>
                      <a:pPr lvl="0" rtl="0">
                        <a:buNone/>
                      </a:pPr>
                      <a:r>
                        <a:rPr lang="en-US" sz="1200" b="1" dirty="0">
                          <a:solidFill>
                            <a:srgbClr val="000000"/>
                          </a:solidFill>
                        </a:rPr>
                        <a:t>With sound:</a:t>
                      </a:r>
                    </a:p>
                    <a:p>
                      <a:pPr lvl="0" rtl="0">
                        <a:buNone/>
                      </a:pPr>
                      <a:r>
                        <a:rPr lang="en-US" sz="1200" b="1" dirty="0" err="1">
                          <a:solidFill>
                            <a:srgbClr val="000000"/>
                          </a:solidFill>
                        </a:rPr>
                        <a:t>wholetone</a:t>
                      </a:r>
                      <a:r>
                        <a:rPr lang="en-US" sz="1200" b="1" dirty="0">
                          <a:solidFill>
                            <a:srgbClr val="000000"/>
                          </a:solidFill>
                        </a:rPr>
                        <a:t> down</a:t>
                      </a:r>
                    </a:p>
                  </a:txBody>
                  <a:tcPr marL="91425" marR="91425" marT="91425" marB="91425" anchor="ctr"/>
                </a:tc>
                <a:tc>
                  <a:txBody>
                    <a:bodyPr/>
                    <a:lstStyle/>
                    <a:p>
                      <a:pPr lvl="0" algn="ctr" rtl="0">
                        <a:buNone/>
                      </a:pPr>
                      <a:r>
                        <a:rPr lang="en-US" sz="1200">
                          <a:solidFill>
                            <a:schemeClr val="dk1"/>
                          </a:solidFill>
                        </a:rPr>
                        <a:t>Angry (52%)</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52%</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a:t>
                      </a:r>
                    </a:p>
                    <a:p>
                      <a:pPr lvl="0" algn="ctr" rtl="0">
                        <a:buNone/>
                      </a:pPr>
                      <a:r>
                        <a:rPr lang="en-US" sz="1000">
                          <a:solidFill>
                            <a:schemeClr val="dk1"/>
                          </a:solidFill>
                        </a:rPr>
                        <a:t>(60% c/w hypothesis)</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(60% c/w hypothesis)</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(48% c/w hypothesis)</a:t>
                      </a:r>
                    </a:p>
                  </a:txBody>
                  <a:tcPr marL="91425" marR="91425" marT="91425" marB="91425" anchor="ctr">
                    <a:solidFill>
                      <a:srgbClr val="FCE5CD">
                        <a:alpha val="59700"/>
                      </a:srgbClr>
                    </a:solidFill>
                  </a:tcPr>
                </a:tc>
              </a:tr>
              <a:tr h="239150">
                <a:tc>
                  <a:txBody>
                    <a:bodyPr/>
                    <a:lstStyle/>
                    <a:p>
                      <a:pPr lvl="0" rtl="0">
                        <a:buNone/>
                      </a:pPr>
                      <a:r>
                        <a:rPr lang="en-US" sz="1200" b="1" dirty="0">
                          <a:solidFill>
                            <a:srgbClr val="000000"/>
                          </a:solidFill>
                        </a:rPr>
                        <a:t>With sound:</a:t>
                      </a:r>
                    </a:p>
                    <a:p>
                      <a:pPr lvl="0" rtl="0">
                        <a:buNone/>
                      </a:pPr>
                      <a:r>
                        <a:rPr lang="en-US" sz="1200" b="1" dirty="0">
                          <a:solidFill>
                            <a:srgbClr val="000000"/>
                          </a:solidFill>
                        </a:rPr>
                        <a:t>minor up</a:t>
                      </a:r>
                    </a:p>
                  </a:txBody>
                  <a:tcPr marL="91425" marR="91425" marT="91425" marB="91425" anchor="ctr"/>
                </a:tc>
                <a:tc>
                  <a:txBody>
                    <a:bodyPr/>
                    <a:lstStyle/>
                    <a:p>
                      <a:pPr lvl="0" algn="ctr" rtl="0">
                        <a:buNone/>
                      </a:pPr>
                      <a:r>
                        <a:rPr lang="en-US" sz="1200">
                          <a:solidFill>
                            <a:schemeClr val="dk1"/>
                          </a:solidFill>
                        </a:rPr>
                        <a:t>Angry (52%)</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52%</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a:t>
                      </a:r>
                    </a:p>
                    <a:p>
                      <a:pPr lvl="0" algn="ctr" rtl="0">
                        <a:buNone/>
                      </a:pPr>
                      <a:r>
                        <a:rPr lang="en-US" sz="1000">
                          <a:solidFill>
                            <a:schemeClr val="dk1"/>
                          </a:solidFill>
                        </a:rPr>
                        <a:t>(28% c/w hypothesis)</a:t>
                      </a:r>
                    </a:p>
                  </a:txBody>
                  <a:tcPr marL="91425" marR="91425" marT="91425" marB="91425" anchor="ctr">
                    <a:solidFill>
                      <a:srgbClr val="F4CCCC">
                        <a:alpha val="49700"/>
                      </a:srgbClr>
                    </a:solidFill>
                  </a:tcPr>
                </a:tc>
                <a:tc>
                  <a:txBody>
                    <a:bodyPr/>
                    <a:lstStyle/>
                    <a:p>
                      <a:pPr lvl="0" algn="ctr" rtl="0">
                        <a:buNone/>
                      </a:pPr>
                      <a:r>
                        <a:rPr lang="en-US" sz="1200" dirty="0">
                          <a:solidFill>
                            <a:schemeClr val="dk1"/>
                          </a:solidFill>
                        </a:rPr>
                        <a:t>1 </a:t>
                      </a:r>
                    </a:p>
                    <a:p>
                      <a:pPr lvl="0" algn="ctr" rtl="0">
                        <a:buNone/>
                      </a:pPr>
                      <a:r>
                        <a:rPr lang="en-US" sz="1000" dirty="0">
                          <a:solidFill>
                            <a:schemeClr val="dk1"/>
                          </a:solidFill>
                        </a:rPr>
                        <a:t>(88% c/w hypothesis)</a:t>
                      </a:r>
                    </a:p>
                  </a:txBody>
                  <a:tcPr marL="91425" marR="91425" marT="91425" marB="91425" anchor="ctr">
                    <a:solidFill>
                      <a:srgbClr val="D9EAD3">
                        <a:alpha val="57390"/>
                      </a:srgbClr>
                    </a:solidFill>
                  </a:tcPr>
                </a:tc>
                <a:tc>
                  <a:txBody>
                    <a:bodyPr/>
                    <a:lstStyle/>
                    <a:p>
                      <a:pPr lvl="0" algn="ctr" rtl="0">
                        <a:buNone/>
                      </a:pPr>
                      <a:r>
                        <a:rPr lang="en-US" sz="1200" dirty="0">
                          <a:solidFill>
                            <a:schemeClr val="dk1"/>
                          </a:solidFill>
                        </a:rPr>
                        <a:t>1 </a:t>
                      </a:r>
                    </a:p>
                    <a:p>
                      <a:pPr lvl="0" algn="ctr" rtl="0">
                        <a:buNone/>
                      </a:pPr>
                      <a:r>
                        <a:rPr lang="en-US" sz="1000" dirty="0">
                          <a:solidFill>
                            <a:schemeClr val="dk1"/>
                          </a:solidFill>
                        </a:rPr>
                        <a:t>(84% c/w hypothesis)</a:t>
                      </a:r>
                    </a:p>
                  </a:txBody>
                  <a:tcPr marL="91425" marR="91425" marT="91425" marB="91425" anchor="ctr">
                    <a:solidFill>
                      <a:srgbClr val="D9EAD3">
                        <a:alpha val="57390"/>
                      </a:srgbClr>
                    </a:solidFill>
                  </a:tcPr>
                </a:tc>
              </a:tr>
            </a:tbl>
          </a:graphicData>
        </a:graphic>
      </p:graphicFrame>
      <p:sp>
        <p:nvSpPr>
          <p:cNvPr id="373" name="Shape 373"/>
          <p:cNvSpPr/>
          <p:nvPr/>
        </p:nvSpPr>
        <p:spPr>
          <a:xfrm>
            <a:off x="431100" y="1111750"/>
            <a:ext cx="7034699" cy="977699"/>
          </a:xfrm>
          <a:prstGeom prst="rect">
            <a:avLst/>
          </a:prstGeom>
          <a:noFill/>
          <a:ln w="38100" cap="flat">
            <a:solidFill>
              <a:srgbClr val="B7B7B7"/>
            </a:solidFill>
            <a:prstDash val="solid"/>
            <a:round/>
            <a:headEnd type="none" w="med" len="med"/>
            <a:tailEnd type="none" w="med" len="med"/>
          </a:ln>
        </p:spPr>
        <p:txBody>
          <a:bodyPr lIns="91425" tIns="91425" rIns="91425" bIns="91425" anchor="ctr" anchorCtr="0">
            <a:noAutofit/>
          </a:bodyPr>
          <a:lstStyle/>
          <a:p>
            <a:endParaRPr/>
          </a:p>
        </p:txBody>
      </p:sp>
      <p:sp>
        <p:nvSpPr>
          <p:cNvPr id="374" name="Shape 374"/>
          <p:cNvSpPr txBox="1">
            <a:spLocks noGrp="1"/>
          </p:cNvSpPr>
          <p:nvPr>
            <p:ph type="title"/>
          </p:nvPr>
        </p:nvSpPr>
        <p:spPr>
          <a:xfrm>
            <a:off x="0" y="274650"/>
            <a:ext cx="3063599"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a:t>
            </a:r>
            <a:r>
              <a:rPr lang="en-US" sz="3200">
                <a:solidFill>
                  <a:schemeClr val="lt1"/>
                </a:solidFill>
                <a:latin typeface="Trebuchet MS"/>
                <a:ea typeface="Trebuchet MS"/>
                <a:cs typeface="Trebuchet MS"/>
                <a:sym typeface="Trebuchet MS"/>
              </a:rPr>
              <a:t>Angry</a:t>
            </a:r>
          </a:p>
        </p:txBody>
      </p:sp>
      <p:pic>
        <p:nvPicPr>
          <p:cNvPr id="11" name="Picture 10" descr="speech-bubbles_angry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22" y="1138485"/>
            <a:ext cx="1182642" cy="886981"/>
          </a:xfrm>
          <a:prstGeom prst="rect">
            <a:avLst/>
          </a:prstGeom>
        </p:spPr>
      </p:pic>
    </p:spTree>
    <p:extLst>
      <p:ext uri="{BB962C8B-B14F-4D97-AF65-F5344CB8AC3E}">
        <p14:creationId xmlns:p14="http://schemas.microsoft.com/office/powerpoint/2010/main" val="418237833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3" name="Shape 383"/>
          <p:cNvSpPr txBox="1">
            <a:spLocks noGrp="1"/>
          </p:cNvSpPr>
          <p:nvPr>
            <p:ph type="body" idx="1"/>
          </p:nvPr>
        </p:nvSpPr>
        <p:spPr>
          <a:xfrm>
            <a:off x="457200" y="1143000"/>
            <a:ext cx="8580900" cy="4526100"/>
          </a:xfrm>
          <a:prstGeom prst="rect">
            <a:avLst/>
          </a:prstGeom>
          <a:noFill/>
          <a:ln>
            <a:noFill/>
          </a:ln>
        </p:spPr>
        <p:txBody>
          <a:bodyPr lIns="91425" tIns="45700" rIns="91425" bIns="45700" anchor="t" anchorCtr="0">
            <a:noAutofit/>
          </a:bodyPr>
          <a:lstStyle/>
          <a:p>
            <a:pPr marL="0" lvl="0" indent="0" rtl="0">
              <a:spcBef>
                <a:spcPts val="0"/>
              </a:spcBef>
              <a:buNone/>
            </a:pPr>
            <a:r>
              <a:rPr lang="en-US" sz="1600" dirty="0"/>
              <a:t>Sad hypothesis: </a:t>
            </a:r>
          </a:p>
          <a:p>
            <a:pPr marL="457200" lvl="0" indent="-330200" rtl="0">
              <a:spcBef>
                <a:spcPts val="0"/>
              </a:spcBef>
              <a:buClr>
                <a:schemeClr val="dk1"/>
              </a:buClr>
              <a:buSzPct val="100000"/>
              <a:buFont typeface="Calibri"/>
              <a:buChar char="•"/>
            </a:pPr>
            <a:r>
              <a:rPr lang="en-US" sz="1600" dirty="0"/>
              <a:t>Shape:  -P, -A, -D (rounded, flat, backwards)</a:t>
            </a:r>
          </a:p>
          <a:p>
            <a:pPr marL="457200" lvl="0" indent="-330200" rtl="0">
              <a:spcBef>
                <a:spcPts val="0"/>
              </a:spcBef>
              <a:buClr>
                <a:schemeClr val="dk1"/>
              </a:buClr>
              <a:buSzPct val="100000"/>
              <a:buFont typeface="Calibri"/>
              <a:buChar char="•"/>
            </a:pPr>
            <a:r>
              <a:rPr lang="en-US" sz="1600" dirty="0"/>
              <a:t>Sound:  minor up &amp; down</a:t>
            </a:r>
          </a:p>
          <a:p>
            <a:endParaRPr lang="en-US" sz="1600" dirty="0"/>
          </a:p>
          <a:p>
            <a:pPr marL="457200" lvl="0" indent="-330200">
              <a:spcBef>
                <a:spcPts val="0"/>
              </a:spcBef>
              <a:buSzPct val="100000"/>
            </a:pPr>
            <a:r>
              <a:rPr lang="en-US" sz="1600" dirty="0"/>
              <a:t>Percentage of all combinations rated as sad:  34.9% </a:t>
            </a:r>
            <a:r>
              <a:rPr lang="en-US" sz="1600" dirty="0" smtClean="0"/>
              <a:t>(higher than </a:t>
            </a:r>
            <a:r>
              <a:rPr lang="en-US" sz="1600" dirty="0"/>
              <a:t>the 20% expected)</a:t>
            </a:r>
          </a:p>
          <a:p>
            <a:pPr marL="457200" indent="-330200">
              <a:spcBef>
                <a:spcPts val="0"/>
              </a:spcBef>
              <a:buSzPct val="100000"/>
            </a:pPr>
            <a:r>
              <a:rPr lang="en-US" sz="1600" dirty="0" smtClean="0"/>
              <a:t>Only a third </a:t>
            </a:r>
            <a:r>
              <a:rPr lang="en-US" sz="1600" dirty="0"/>
              <a:t>of participants perceived the </a:t>
            </a:r>
            <a:r>
              <a:rPr lang="en-US" sz="1600" dirty="0" smtClean="0"/>
              <a:t>S </a:t>
            </a:r>
            <a:r>
              <a:rPr lang="en-US" sz="1600" dirty="0"/>
              <a:t>bubble as </a:t>
            </a:r>
            <a:r>
              <a:rPr lang="en-US" sz="1600" dirty="0" smtClean="0"/>
              <a:t>Sad</a:t>
            </a:r>
            <a:endParaRPr lang="en-US" sz="1600" dirty="0"/>
          </a:p>
          <a:p>
            <a:pPr marL="457200" lvl="0" indent="-330200" rtl="0">
              <a:spcBef>
                <a:spcPts val="0"/>
              </a:spcBef>
              <a:buClr>
                <a:schemeClr val="dk1"/>
              </a:buClr>
              <a:buSzPct val="100000"/>
              <a:buFont typeface="Calibri"/>
              <a:buChar char="•"/>
            </a:pPr>
            <a:r>
              <a:rPr lang="en-US" sz="1600" dirty="0"/>
              <a:t>Sad perceived most for the  </a:t>
            </a:r>
            <a:r>
              <a:rPr lang="en-US" sz="1400" dirty="0">
                <a:latin typeface="Arial"/>
                <a:ea typeface="Arial"/>
                <a:cs typeface="Arial"/>
                <a:sym typeface="Arial"/>
              </a:rPr>
              <a:t>S (25.3%),     C (33.3%)    and          P (34.5%)  </a:t>
            </a:r>
            <a:r>
              <a:rPr lang="en-US" sz="1600" dirty="0"/>
              <a:t>bubbles</a:t>
            </a:r>
          </a:p>
          <a:p>
            <a:pPr marL="203200" indent="0">
              <a:buNone/>
            </a:pPr>
            <a:endParaRPr lang="en-US" sz="1600" dirty="0"/>
          </a:p>
          <a:p>
            <a:endParaRPr lang="en-US" sz="1600" dirty="0"/>
          </a:p>
          <a:p>
            <a:pPr marL="457200" lvl="0" indent="-330200" rtl="0">
              <a:spcBef>
                <a:spcPts val="0"/>
              </a:spcBef>
              <a:buClr>
                <a:schemeClr val="dk1"/>
              </a:buClr>
              <a:buSzPct val="100000"/>
              <a:buFont typeface="Calibri"/>
              <a:buChar char="•"/>
            </a:pPr>
            <a:r>
              <a:rPr lang="en-US" sz="1600" dirty="0"/>
              <a:t>Sad somewhat perceived for minor down (9.2%) and minor up (4.6%)</a:t>
            </a:r>
          </a:p>
          <a:p>
            <a:pPr marL="0" lvl="0" indent="457200" rtl="0">
              <a:spcBef>
                <a:spcPts val="0"/>
              </a:spcBef>
              <a:buNone/>
            </a:pPr>
            <a:r>
              <a:rPr lang="en-US" sz="1600" dirty="0"/>
              <a:t>(calm bubbles with minor down or diatonic down, and sleepy bubbles with  diatonic down and</a:t>
            </a:r>
          </a:p>
          <a:p>
            <a:pPr marL="0" lvl="0" indent="457200" rtl="0">
              <a:spcBef>
                <a:spcPts val="0"/>
              </a:spcBef>
              <a:buNone/>
            </a:pPr>
            <a:r>
              <a:rPr lang="en-US" sz="1600" dirty="0"/>
              <a:t>heptatonic down sounds were also perceived as sad)</a:t>
            </a:r>
          </a:p>
        </p:txBody>
      </p:sp>
      <p:sp>
        <p:nvSpPr>
          <p:cNvPr id="385" name="Shape 385"/>
          <p:cNvSpPr/>
          <p:nvPr/>
        </p:nvSpPr>
        <p:spPr>
          <a:xfrm>
            <a:off x="431100" y="1111750"/>
            <a:ext cx="5784299" cy="977699"/>
          </a:xfrm>
          <a:prstGeom prst="rect">
            <a:avLst/>
          </a:prstGeom>
          <a:noFill/>
          <a:ln w="38100" cap="flat">
            <a:solidFill>
              <a:srgbClr val="B7B7B7"/>
            </a:solidFill>
            <a:prstDash val="solid"/>
            <a:round/>
            <a:headEnd type="none" w="med" len="med"/>
            <a:tailEnd type="none" w="med" len="med"/>
          </a:ln>
        </p:spPr>
        <p:txBody>
          <a:bodyPr lIns="91425" tIns="91425" rIns="91425" bIns="91425" anchor="ctr" anchorCtr="0">
            <a:noAutofit/>
          </a:bodyPr>
          <a:lstStyle/>
          <a:p>
            <a:endParaRPr/>
          </a:p>
        </p:txBody>
      </p:sp>
      <p:sp>
        <p:nvSpPr>
          <p:cNvPr id="386" name="Shape 386"/>
          <p:cNvSpPr txBox="1">
            <a:spLocks noGrp="1"/>
          </p:cNvSpPr>
          <p:nvPr>
            <p:ph type="title"/>
          </p:nvPr>
        </p:nvSpPr>
        <p:spPr>
          <a:xfrm>
            <a:off x="0" y="274650"/>
            <a:ext cx="3063599"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a:t>
            </a:r>
            <a:r>
              <a:rPr lang="en-US" sz="3200">
                <a:solidFill>
                  <a:schemeClr val="lt1"/>
                </a:solidFill>
                <a:latin typeface="Trebuchet MS"/>
                <a:ea typeface="Trebuchet MS"/>
                <a:cs typeface="Trebuchet MS"/>
                <a:sym typeface="Trebuchet MS"/>
              </a:rPr>
              <a:t>Sad</a:t>
            </a:r>
          </a:p>
        </p:txBody>
      </p:sp>
      <p:pic>
        <p:nvPicPr>
          <p:cNvPr id="10" name="Picture 9" descr="speech-bubbles_sad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743" y="1143000"/>
            <a:ext cx="1186678" cy="890009"/>
          </a:xfrm>
          <a:prstGeom prst="rect">
            <a:avLst/>
          </a:prstGeom>
        </p:spPr>
      </p:pic>
      <p:pic>
        <p:nvPicPr>
          <p:cNvPr id="11" name="Picture 10" descr="speech-bubbles_calm_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358" y="2955221"/>
            <a:ext cx="988745" cy="741559"/>
          </a:xfrm>
          <a:prstGeom prst="rect">
            <a:avLst/>
          </a:prstGeom>
        </p:spPr>
      </p:pic>
      <p:pic>
        <p:nvPicPr>
          <p:cNvPr id="12" name="Picture 11" descr="speech-bubbles_sad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279" y="2955221"/>
            <a:ext cx="988745" cy="741559"/>
          </a:xfrm>
          <a:prstGeom prst="rect">
            <a:avLst/>
          </a:prstGeom>
        </p:spPr>
      </p:pic>
      <p:pic>
        <p:nvPicPr>
          <p:cNvPr id="13" name="Picture 12" descr="speech-bubbles_sleepy_3.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421" y="2955220"/>
            <a:ext cx="988745" cy="741559"/>
          </a:xfrm>
          <a:prstGeom prst="rect">
            <a:avLst/>
          </a:prstGeom>
        </p:spPr>
      </p:pic>
    </p:spTree>
    <p:extLst>
      <p:ext uri="{BB962C8B-B14F-4D97-AF65-F5344CB8AC3E}">
        <p14:creationId xmlns:p14="http://schemas.microsoft.com/office/powerpoint/2010/main" val="417928311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4" name="Shape 394"/>
          <p:cNvSpPr txBox="1">
            <a:spLocks noGrp="1"/>
          </p:cNvSpPr>
          <p:nvPr>
            <p:ph type="body" idx="1"/>
          </p:nvPr>
        </p:nvSpPr>
        <p:spPr>
          <a:xfrm>
            <a:off x="457200" y="1143000"/>
            <a:ext cx="8580900" cy="4526100"/>
          </a:xfrm>
          <a:prstGeom prst="rect">
            <a:avLst/>
          </a:prstGeom>
          <a:noFill/>
          <a:ln>
            <a:noFill/>
          </a:ln>
        </p:spPr>
        <p:txBody>
          <a:bodyPr lIns="91425" tIns="45700" rIns="91425" bIns="45700" anchor="t" anchorCtr="0">
            <a:noAutofit/>
          </a:bodyPr>
          <a:lstStyle/>
          <a:p>
            <a:pPr marL="0" lvl="0" indent="0" rtl="0">
              <a:spcBef>
                <a:spcPts val="0"/>
              </a:spcBef>
              <a:buNone/>
            </a:pPr>
            <a:r>
              <a:rPr lang="en-US" sz="1600" dirty="0"/>
              <a:t>Sad hypothesis: 	</a:t>
            </a:r>
          </a:p>
          <a:p>
            <a:pPr marL="457200" lvl="0" indent="-330200" rtl="0">
              <a:spcBef>
                <a:spcPts val="0"/>
              </a:spcBef>
              <a:buClr>
                <a:schemeClr val="dk1"/>
              </a:buClr>
              <a:buSzPct val="100000"/>
              <a:buFont typeface="Calibri"/>
              <a:buChar char="•"/>
            </a:pPr>
            <a:r>
              <a:rPr lang="en-US" sz="1600" dirty="0"/>
              <a:t>Shape:  -P, -A, -D (rounded, flat, backwards)</a:t>
            </a:r>
          </a:p>
          <a:p>
            <a:pPr marL="457200" lvl="0" indent="-330200" rtl="0">
              <a:spcBef>
                <a:spcPts val="0"/>
              </a:spcBef>
              <a:buClr>
                <a:schemeClr val="dk1"/>
              </a:buClr>
              <a:buSzPct val="100000"/>
              <a:buFont typeface="Calibri"/>
              <a:buChar char="•"/>
            </a:pPr>
            <a:r>
              <a:rPr lang="en-US" sz="1600" dirty="0"/>
              <a:t>Sound:  minor up &amp; down</a:t>
            </a:r>
          </a:p>
          <a:p>
            <a:endParaRPr lang="en-US" sz="1600" dirty="0"/>
          </a:p>
          <a:p>
            <a:pPr marL="3175" lvl="0" indent="0" algn="just">
              <a:buNone/>
            </a:pPr>
            <a:r>
              <a:rPr lang="en-US" sz="1400" dirty="0"/>
              <a:t>Our hypotheses for </a:t>
            </a:r>
            <a:r>
              <a:rPr lang="en-US" sz="1400" dirty="0" smtClean="0"/>
              <a:t>Sad shapes </a:t>
            </a:r>
            <a:r>
              <a:rPr lang="en-US" sz="1400" dirty="0"/>
              <a:t>and sounds </a:t>
            </a:r>
            <a:r>
              <a:rPr lang="en-US" sz="1400" dirty="0" smtClean="0"/>
              <a:t>did not perform well.  </a:t>
            </a:r>
            <a:r>
              <a:rPr lang="en-US" sz="1400" dirty="0"/>
              <a:t>Our hypotheses for pure emotion were </a:t>
            </a:r>
            <a:r>
              <a:rPr lang="en-US" sz="1400" dirty="0" smtClean="0"/>
              <a:t>perceived </a:t>
            </a:r>
            <a:r>
              <a:rPr lang="en-US" sz="1400" dirty="0"/>
              <a:t>correctly </a:t>
            </a:r>
            <a:r>
              <a:rPr lang="en-US" sz="1400" dirty="0" smtClean="0"/>
              <a:t>less than a third of the </a:t>
            </a:r>
            <a:r>
              <a:rPr lang="en-US" sz="1400" dirty="0"/>
              <a:t>participants.  When there was no sound, </a:t>
            </a:r>
            <a:r>
              <a:rPr lang="en-US" sz="1400" dirty="0" smtClean="0"/>
              <a:t>a third of the participants perceived the shape to be Sad, and another third perceived it to be Calm.  </a:t>
            </a:r>
            <a:r>
              <a:rPr lang="en-US" sz="1400" dirty="0"/>
              <a:t>In general, our hypothesized </a:t>
            </a:r>
            <a:r>
              <a:rPr lang="en-US" sz="1400" dirty="0" smtClean="0"/>
              <a:t>Valence and Dominance ratings were perceived fairly well.  </a:t>
            </a:r>
            <a:r>
              <a:rPr lang="en-US" sz="1400" dirty="0"/>
              <a:t>However, </a:t>
            </a:r>
            <a:r>
              <a:rPr lang="en-US" sz="1400" dirty="0" smtClean="0"/>
              <a:t>less than half of the participants </a:t>
            </a:r>
            <a:r>
              <a:rPr lang="en-US" sz="1400" dirty="0"/>
              <a:t>agreed with our Arousal </a:t>
            </a:r>
            <a:r>
              <a:rPr lang="en-US" sz="1400" dirty="0" smtClean="0"/>
              <a:t>hypotheses.  </a:t>
            </a:r>
            <a:r>
              <a:rPr lang="en-US" sz="1400" dirty="0"/>
              <a:t>The </a:t>
            </a:r>
            <a:r>
              <a:rPr lang="en-US" sz="1400" b="1" dirty="0"/>
              <a:t>minor </a:t>
            </a:r>
            <a:r>
              <a:rPr lang="en-US" sz="1400" b="1" dirty="0" smtClean="0"/>
              <a:t>down scales </a:t>
            </a:r>
            <a:r>
              <a:rPr lang="en-US" sz="1400" dirty="0"/>
              <a:t>seemed to enhance the </a:t>
            </a:r>
            <a:r>
              <a:rPr lang="en-US" sz="1400" dirty="0" smtClean="0"/>
              <a:t>Sad perception </a:t>
            </a:r>
            <a:r>
              <a:rPr lang="en-US" sz="1400" dirty="0"/>
              <a:t>by the </a:t>
            </a:r>
            <a:r>
              <a:rPr lang="en-US" sz="1400" dirty="0" smtClean="0"/>
              <a:t>participants, especially the Valence rating.  </a:t>
            </a:r>
            <a:r>
              <a:rPr lang="en-US" sz="1400" dirty="0"/>
              <a:t>However, the </a:t>
            </a:r>
            <a:r>
              <a:rPr lang="en-US" sz="1400" b="1" dirty="0" smtClean="0"/>
              <a:t>minor up scale</a:t>
            </a:r>
            <a:r>
              <a:rPr lang="en-US" sz="1400" dirty="0" smtClean="0"/>
              <a:t> </a:t>
            </a:r>
            <a:r>
              <a:rPr lang="en-US" sz="1400" dirty="0"/>
              <a:t>did not create as strong correlations to the </a:t>
            </a:r>
            <a:r>
              <a:rPr lang="en-US" sz="1400" dirty="0" smtClean="0"/>
              <a:t>Sad shape </a:t>
            </a:r>
            <a:r>
              <a:rPr lang="en-US" sz="1400" dirty="0"/>
              <a:t>– </a:t>
            </a:r>
            <a:r>
              <a:rPr lang="en-US" sz="1400" dirty="0" smtClean="0"/>
              <a:t>the participants in</a:t>
            </a:r>
            <a:r>
              <a:rPr lang="en-US" sz="1400" dirty="0"/>
              <a:t>-fact considered </a:t>
            </a:r>
            <a:r>
              <a:rPr lang="en-US" sz="1400" dirty="0" smtClean="0"/>
              <a:t>the Arousal rating for this combination to be positive instead of negative.</a:t>
            </a:r>
            <a:endParaRPr lang="en-US" sz="1400" dirty="0"/>
          </a:p>
          <a:p>
            <a:pPr marL="3175" indent="0">
              <a:buNone/>
            </a:pPr>
            <a:endParaRPr lang="en-US" sz="1600" dirty="0" smtClean="0"/>
          </a:p>
        </p:txBody>
      </p:sp>
      <p:graphicFrame>
        <p:nvGraphicFramePr>
          <p:cNvPr id="395" name="Shape 395"/>
          <p:cNvGraphicFramePr/>
          <p:nvPr/>
        </p:nvGraphicFramePr>
        <p:xfrm>
          <a:off x="116850" y="4269425"/>
          <a:ext cx="8910275" cy="2194440"/>
        </p:xfrm>
        <a:graphic>
          <a:graphicData uri="http://schemas.openxmlformats.org/drawingml/2006/table">
            <a:tbl>
              <a:tblPr>
                <a:noFill/>
                <a:tableStyleId>{F7CA45AC-416D-40FD-AC82-40DF82C5BA4D}</a:tableStyleId>
              </a:tblPr>
              <a:tblGrid>
                <a:gridCol w="1454650"/>
                <a:gridCol w="1266400"/>
                <a:gridCol w="1640900"/>
                <a:gridCol w="1578250"/>
                <a:gridCol w="1511600"/>
                <a:gridCol w="1458475"/>
              </a:tblGrid>
              <a:tr h="381000">
                <a:tc>
                  <a:txBody>
                    <a:bodyPr/>
                    <a:lstStyle/>
                    <a:p>
                      <a:pPr lvl="0" rtl="0">
                        <a:buNone/>
                      </a:pPr>
                      <a:r>
                        <a:rPr lang="en-US" sz="1200" b="1">
                          <a:solidFill>
                            <a:schemeClr val="dk1"/>
                          </a:solidFill>
                        </a:rPr>
                        <a:t>Perception of S bubble</a:t>
                      </a:r>
                    </a:p>
                  </a:txBody>
                  <a:tcPr marL="91425" marR="91425" marT="91425" marB="91425" anchor="ctr"/>
                </a:tc>
                <a:tc>
                  <a:txBody>
                    <a:bodyPr/>
                    <a:lstStyle/>
                    <a:p>
                      <a:pPr lvl="0" algn="ctr" rtl="0">
                        <a:buNone/>
                      </a:pPr>
                      <a:r>
                        <a:rPr lang="en-US" sz="1200" b="1">
                          <a:solidFill>
                            <a:schemeClr val="dk1"/>
                          </a:solidFill>
                        </a:rPr>
                        <a:t>Perceived emotion (avg)</a:t>
                      </a:r>
                    </a:p>
                  </a:txBody>
                  <a:tcPr marL="91425" marR="91425" marT="91425" marB="91425" anchor="ctr"/>
                </a:tc>
                <a:tc>
                  <a:txBody>
                    <a:bodyPr/>
                    <a:lstStyle/>
                    <a:p>
                      <a:pPr lvl="0" algn="ctr" rtl="0">
                        <a:buNone/>
                      </a:pPr>
                      <a:r>
                        <a:rPr lang="en-US" sz="1200" b="1">
                          <a:solidFill>
                            <a:schemeClr val="dk1"/>
                          </a:solidFill>
                        </a:rPr>
                        <a:t>Emotion perception match hypothesis?</a:t>
                      </a:r>
                    </a:p>
                  </a:txBody>
                  <a:tcPr marL="91425" marR="91425" marT="91425" marB="91425" anchor="ctr"/>
                </a:tc>
                <a:tc>
                  <a:txBody>
                    <a:bodyPr/>
                    <a:lstStyle/>
                    <a:p>
                      <a:pPr lvl="0" algn="ctr" rtl="0">
                        <a:buNone/>
                      </a:pPr>
                      <a:r>
                        <a:rPr lang="en-US" sz="1200" b="1">
                          <a:solidFill>
                            <a:schemeClr val="dk1"/>
                          </a:solidFill>
                        </a:rPr>
                        <a:t>Perceived valence (avg)</a:t>
                      </a:r>
                    </a:p>
                  </a:txBody>
                  <a:tcPr marL="91425" marR="91425" marT="91425" marB="91425" anchor="ctr"/>
                </a:tc>
                <a:tc>
                  <a:txBody>
                    <a:bodyPr/>
                    <a:lstStyle/>
                    <a:p>
                      <a:pPr lvl="0" rtl="0">
                        <a:buNone/>
                      </a:pPr>
                      <a:r>
                        <a:rPr lang="en-US" sz="1200" b="1">
                          <a:solidFill>
                            <a:schemeClr val="dk1"/>
                          </a:solidFill>
                        </a:rPr>
                        <a:t>Perceived arousal (avg)</a:t>
                      </a:r>
                    </a:p>
                  </a:txBody>
                  <a:tcPr marL="91425" marR="91425" marT="91425" marB="91425" anchor="ctr"/>
                </a:tc>
                <a:tc>
                  <a:txBody>
                    <a:bodyPr/>
                    <a:lstStyle/>
                    <a:p>
                      <a:pPr lvl="0" rtl="0">
                        <a:buNone/>
                      </a:pPr>
                      <a:r>
                        <a:rPr lang="en-US" sz="1200" b="1">
                          <a:solidFill>
                            <a:schemeClr val="dk1"/>
                          </a:solidFill>
                        </a:rPr>
                        <a:t>Perceived dominance (avg)</a:t>
                      </a:r>
                    </a:p>
                  </a:txBody>
                  <a:tcPr marL="91425" marR="91425" marT="91425" marB="91425" anchor="ctr"/>
                </a:tc>
              </a:tr>
              <a:tr h="239150">
                <a:tc>
                  <a:txBody>
                    <a:bodyPr/>
                    <a:lstStyle/>
                    <a:p>
                      <a:pPr lvl="0" rtl="0">
                        <a:buNone/>
                      </a:pPr>
                      <a:r>
                        <a:rPr lang="en-US" sz="1200" b="1">
                          <a:solidFill>
                            <a:schemeClr val="dk1"/>
                          </a:solidFill>
                        </a:rPr>
                        <a:t>No sound</a:t>
                      </a:r>
                    </a:p>
                  </a:txBody>
                  <a:tcPr marL="91425" marR="91425" marT="91425" marB="91425" anchor="ctr"/>
                </a:tc>
                <a:tc>
                  <a:txBody>
                    <a:bodyPr/>
                    <a:lstStyle/>
                    <a:p>
                      <a:pPr lvl="0" algn="ctr" rtl="0">
                        <a:buNone/>
                      </a:pPr>
                      <a:r>
                        <a:rPr lang="en-US" sz="1200">
                          <a:solidFill>
                            <a:schemeClr val="dk1"/>
                          </a:solidFill>
                        </a:rPr>
                        <a:t>Sad (36%)</a:t>
                      </a:r>
                    </a:p>
                    <a:p>
                      <a:pPr lvl="0" algn="ctr" rtl="0">
                        <a:buNone/>
                      </a:pPr>
                      <a:r>
                        <a:rPr lang="en-US" sz="1200">
                          <a:solidFill>
                            <a:schemeClr val="dk1"/>
                          </a:solidFill>
                        </a:rPr>
                        <a:t>Calm (36%)</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36%</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(60% c/w hypothesis)</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(44% c/w hypothesis)</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(80% c/w hypothesis)</a:t>
                      </a:r>
                    </a:p>
                  </a:txBody>
                  <a:tcPr marL="91425" marR="91425" marT="91425" marB="91425" anchor="ctr">
                    <a:solidFill>
                      <a:srgbClr val="D9EAD3">
                        <a:alpha val="57390"/>
                      </a:srgbClr>
                    </a:solidFill>
                  </a:tcPr>
                </a:tc>
              </a:tr>
              <a:tr h="239150">
                <a:tc>
                  <a:txBody>
                    <a:bodyPr/>
                    <a:lstStyle/>
                    <a:p>
                      <a:pPr lvl="0" rtl="0">
                        <a:buNone/>
                      </a:pPr>
                      <a:r>
                        <a:rPr lang="en-US" sz="1200" b="1">
                          <a:solidFill>
                            <a:schemeClr val="dk1"/>
                          </a:solidFill>
                        </a:rPr>
                        <a:t>With sound:</a:t>
                      </a:r>
                    </a:p>
                    <a:p>
                      <a:pPr lvl="0" rtl="0">
                        <a:buNone/>
                      </a:pPr>
                      <a:r>
                        <a:rPr lang="en-US" sz="1200" b="1">
                          <a:solidFill>
                            <a:schemeClr val="dk1"/>
                          </a:solidFill>
                        </a:rPr>
                        <a:t>minor up</a:t>
                      </a:r>
                    </a:p>
                  </a:txBody>
                  <a:tcPr marL="91425" marR="91425" marT="91425" marB="91425" anchor="ctr"/>
                </a:tc>
                <a:tc>
                  <a:txBody>
                    <a:bodyPr/>
                    <a:lstStyle/>
                    <a:p>
                      <a:pPr lvl="0" algn="ctr" rtl="0">
                        <a:buNone/>
                      </a:pPr>
                      <a:r>
                        <a:rPr lang="en-US" sz="1200">
                          <a:solidFill>
                            <a:schemeClr val="dk1"/>
                          </a:solidFill>
                        </a:rPr>
                        <a:t>Sad (32%)</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32%</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(48% c/w hypothesis)</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(24% c/w hypothesis)</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(52% c/w hypothesis)</a:t>
                      </a:r>
                    </a:p>
                  </a:txBody>
                  <a:tcPr marL="91425" marR="91425" marT="91425" marB="91425" anchor="ctr">
                    <a:solidFill>
                      <a:srgbClr val="FCE5CD">
                        <a:alpha val="59700"/>
                      </a:srgbClr>
                    </a:solidFill>
                  </a:tcPr>
                </a:tc>
              </a:tr>
              <a:tr h="239150">
                <a:tc>
                  <a:txBody>
                    <a:bodyPr/>
                    <a:lstStyle/>
                    <a:p>
                      <a:pPr lvl="0" rtl="0">
                        <a:buNone/>
                      </a:pPr>
                      <a:r>
                        <a:rPr lang="en-US" sz="1200" b="1">
                          <a:solidFill>
                            <a:schemeClr val="dk1"/>
                          </a:solidFill>
                        </a:rPr>
                        <a:t>With sound:</a:t>
                      </a:r>
                    </a:p>
                    <a:p>
                      <a:pPr lvl="0" rtl="0">
                        <a:buNone/>
                      </a:pPr>
                      <a:r>
                        <a:rPr lang="en-US" sz="1200" b="1">
                          <a:solidFill>
                            <a:schemeClr val="dk1"/>
                          </a:solidFill>
                        </a:rPr>
                        <a:t>minor down</a:t>
                      </a:r>
                    </a:p>
                  </a:txBody>
                  <a:tcPr marL="91425" marR="91425" marT="91425" marB="91425" anchor="ctr"/>
                </a:tc>
                <a:tc>
                  <a:txBody>
                    <a:bodyPr/>
                    <a:lstStyle/>
                    <a:p>
                      <a:pPr lvl="0" algn="ctr" rtl="0">
                        <a:buNone/>
                      </a:pPr>
                      <a:r>
                        <a:rPr lang="en-US" sz="1200">
                          <a:solidFill>
                            <a:schemeClr val="dk1"/>
                          </a:solidFill>
                        </a:rPr>
                        <a:t>Sad (64%)</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64%</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(84% c/w hypothesis)</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(48% c/w hypothesis)</a:t>
                      </a:r>
                    </a:p>
                  </a:txBody>
                  <a:tcPr marL="91425" marR="91425" marT="91425" marB="91425" anchor="ctr">
                    <a:solidFill>
                      <a:srgbClr val="FCE5CD">
                        <a:alpha val="59700"/>
                      </a:srgbClr>
                    </a:solidFill>
                  </a:tcPr>
                </a:tc>
                <a:tc>
                  <a:txBody>
                    <a:bodyPr/>
                    <a:lstStyle/>
                    <a:p>
                      <a:pPr lvl="0" algn="ctr" rtl="0">
                        <a:buNone/>
                      </a:pPr>
                      <a:r>
                        <a:rPr lang="en-US" sz="1200" dirty="0">
                          <a:solidFill>
                            <a:schemeClr val="dk1"/>
                          </a:solidFill>
                        </a:rPr>
                        <a:t>-1 </a:t>
                      </a:r>
                    </a:p>
                    <a:p>
                      <a:pPr lvl="0" algn="ctr" rtl="0">
                        <a:buNone/>
                      </a:pPr>
                      <a:r>
                        <a:rPr lang="en-US" sz="1000" dirty="0">
                          <a:solidFill>
                            <a:schemeClr val="dk1"/>
                          </a:solidFill>
                        </a:rPr>
                        <a:t>(72% c/w hypothesis)</a:t>
                      </a:r>
                    </a:p>
                  </a:txBody>
                  <a:tcPr marL="91425" marR="91425" marT="91425" marB="91425" anchor="ctr">
                    <a:solidFill>
                      <a:srgbClr val="D9EAD3">
                        <a:alpha val="57390"/>
                      </a:srgbClr>
                    </a:solidFill>
                  </a:tcPr>
                </a:tc>
              </a:tr>
            </a:tbl>
          </a:graphicData>
        </a:graphic>
      </p:graphicFrame>
      <p:sp>
        <p:nvSpPr>
          <p:cNvPr id="396" name="Shape 396"/>
          <p:cNvSpPr txBox="1">
            <a:spLocks noGrp="1"/>
          </p:cNvSpPr>
          <p:nvPr>
            <p:ph type="title"/>
          </p:nvPr>
        </p:nvSpPr>
        <p:spPr>
          <a:xfrm>
            <a:off x="0" y="274650"/>
            <a:ext cx="3063599"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a:t>
            </a:r>
            <a:r>
              <a:rPr lang="en-US" sz="3200">
                <a:solidFill>
                  <a:schemeClr val="lt1"/>
                </a:solidFill>
                <a:latin typeface="Trebuchet MS"/>
                <a:ea typeface="Trebuchet MS"/>
                <a:cs typeface="Trebuchet MS"/>
                <a:sym typeface="Trebuchet MS"/>
              </a:rPr>
              <a:t>Sad</a:t>
            </a:r>
          </a:p>
        </p:txBody>
      </p:sp>
      <p:sp>
        <p:nvSpPr>
          <p:cNvPr id="398" name="Shape 398"/>
          <p:cNvSpPr/>
          <p:nvPr/>
        </p:nvSpPr>
        <p:spPr>
          <a:xfrm>
            <a:off x="431100" y="1111750"/>
            <a:ext cx="5784299" cy="977699"/>
          </a:xfrm>
          <a:prstGeom prst="rect">
            <a:avLst/>
          </a:prstGeom>
          <a:noFill/>
          <a:ln w="38100" cap="flat">
            <a:solidFill>
              <a:srgbClr val="B7B7B7"/>
            </a:solidFill>
            <a:prstDash val="solid"/>
            <a:round/>
            <a:headEnd type="none" w="med" len="med"/>
            <a:tailEnd type="none" w="med" len="med"/>
          </a:ln>
        </p:spPr>
        <p:txBody>
          <a:bodyPr lIns="91425" tIns="91425" rIns="91425" bIns="91425" anchor="ctr" anchorCtr="0">
            <a:noAutofit/>
          </a:bodyPr>
          <a:lstStyle/>
          <a:p>
            <a:endParaRPr/>
          </a:p>
        </p:txBody>
      </p:sp>
      <p:pic>
        <p:nvPicPr>
          <p:cNvPr id="10" name="Picture 9" descr="speech-bubbles_sad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743" y="1143000"/>
            <a:ext cx="1186678" cy="890009"/>
          </a:xfrm>
          <a:prstGeom prst="rect">
            <a:avLst/>
          </a:prstGeom>
        </p:spPr>
      </p:pic>
    </p:spTree>
    <p:extLst>
      <p:ext uri="{BB962C8B-B14F-4D97-AF65-F5344CB8AC3E}">
        <p14:creationId xmlns:p14="http://schemas.microsoft.com/office/powerpoint/2010/main" val="148991416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8" name="Shape 418"/>
          <p:cNvSpPr txBox="1">
            <a:spLocks noGrp="1"/>
          </p:cNvSpPr>
          <p:nvPr>
            <p:ph type="body" idx="1"/>
          </p:nvPr>
        </p:nvSpPr>
        <p:spPr>
          <a:xfrm>
            <a:off x="457200" y="1143000"/>
            <a:ext cx="8686800" cy="4526100"/>
          </a:xfrm>
          <a:prstGeom prst="rect">
            <a:avLst/>
          </a:prstGeom>
          <a:noFill/>
          <a:ln>
            <a:noFill/>
          </a:ln>
        </p:spPr>
        <p:txBody>
          <a:bodyPr lIns="91425" tIns="45700" rIns="91425" bIns="45700" anchor="t" anchorCtr="0">
            <a:noAutofit/>
          </a:bodyPr>
          <a:lstStyle/>
          <a:p>
            <a:pPr marL="0" lvl="0" indent="0" rtl="0">
              <a:spcBef>
                <a:spcPts val="0"/>
              </a:spcBef>
              <a:buNone/>
            </a:pPr>
            <a:r>
              <a:rPr lang="en-US" sz="1600" dirty="0"/>
              <a:t>Sleepy hypothesis: </a:t>
            </a:r>
          </a:p>
          <a:p>
            <a:pPr marL="457200" lvl="0" indent="-330200" rtl="0">
              <a:spcBef>
                <a:spcPts val="0"/>
              </a:spcBef>
              <a:buClr>
                <a:schemeClr val="dk1"/>
              </a:buClr>
              <a:buSzPct val="100000"/>
              <a:buFont typeface="Calibri"/>
              <a:buChar char="•"/>
            </a:pPr>
            <a:r>
              <a:rPr lang="en-US" sz="1600" dirty="0"/>
              <a:t>Shape:  P, -A, -D (rounded, flat, backwards)</a:t>
            </a:r>
          </a:p>
          <a:p>
            <a:pPr marL="457200" lvl="0" indent="-330200" rtl="0">
              <a:spcBef>
                <a:spcPts val="0"/>
              </a:spcBef>
              <a:buClr>
                <a:schemeClr val="dk1"/>
              </a:buClr>
              <a:buSzPct val="100000"/>
              <a:buFont typeface="Calibri"/>
              <a:buChar char="•"/>
            </a:pPr>
            <a:r>
              <a:rPr lang="en-US" sz="1600" dirty="0"/>
              <a:t>Sound:  diatonic down, heptatonic up &amp; down</a:t>
            </a:r>
          </a:p>
          <a:p>
            <a:endParaRPr lang="en-US" sz="1600" dirty="0"/>
          </a:p>
          <a:p>
            <a:pPr marL="457200" lvl="0" indent="-330200">
              <a:spcBef>
                <a:spcPts val="0"/>
              </a:spcBef>
              <a:buSzPct val="100000"/>
            </a:pPr>
            <a:r>
              <a:rPr lang="en-US" sz="1600" dirty="0"/>
              <a:t>Percentage of all combinations rated as sleepy:  12.2% (higher than the 20% expected)</a:t>
            </a:r>
          </a:p>
          <a:p>
            <a:pPr marL="457200" indent="-330200">
              <a:spcBef>
                <a:spcPts val="0"/>
              </a:spcBef>
              <a:buSzPct val="100000"/>
            </a:pPr>
            <a:r>
              <a:rPr lang="en-US" sz="1600" dirty="0" smtClean="0"/>
              <a:t>Very few participants perceived the P bubble as Sleepy</a:t>
            </a:r>
            <a:endParaRPr lang="en-US" sz="1600" dirty="0"/>
          </a:p>
          <a:p>
            <a:pPr marL="457200" lvl="0" indent="-330200" rtl="0">
              <a:spcBef>
                <a:spcPts val="0"/>
              </a:spcBef>
              <a:buClr>
                <a:schemeClr val="dk1"/>
              </a:buClr>
              <a:buSzPct val="100000"/>
              <a:buFont typeface="Calibri"/>
              <a:buChar char="•"/>
            </a:pPr>
            <a:r>
              <a:rPr lang="en-US" sz="1600" dirty="0"/>
              <a:t>Sad perceived for the         </a:t>
            </a:r>
            <a:r>
              <a:rPr lang="en-US" sz="1400" dirty="0">
                <a:latin typeface="Arial"/>
                <a:ea typeface="Arial"/>
                <a:cs typeface="Arial"/>
                <a:sym typeface="Arial"/>
              </a:rPr>
              <a:t>P 36.1%         and         C 39.3% </a:t>
            </a:r>
            <a:r>
              <a:rPr lang="en-US" sz="1600" dirty="0"/>
              <a:t>bubbles</a:t>
            </a:r>
          </a:p>
          <a:p>
            <a:endParaRPr lang="en-US" sz="1600" dirty="0"/>
          </a:p>
          <a:p>
            <a:pPr marL="203200" indent="0">
              <a:buNone/>
            </a:pPr>
            <a:endParaRPr lang="en-US" sz="1600" dirty="0"/>
          </a:p>
          <a:p>
            <a:pPr marL="457200" lvl="0" indent="-330200" rtl="0">
              <a:spcBef>
                <a:spcPts val="0"/>
              </a:spcBef>
              <a:buClr>
                <a:schemeClr val="dk1"/>
              </a:buClr>
              <a:buSzPct val="100000"/>
              <a:buFont typeface="Calibri"/>
              <a:buChar char="•"/>
            </a:pPr>
            <a:r>
              <a:rPr lang="en-US" sz="1600" dirty="0"/>
              <a:t>Sad somewhat perceived for heptatonic up (8.2%), heptatonic down (8.2%), diatonic down (4.9%)</a:t>
            </a:r>
          </a:p>
          <a:p>
            <a:pPr marL="0" lvl="0" indent="457200" rtl="0">
              <a:spcBef>
                <a:spcPts val="0"/>
              </a:spcBef>
              <a:buNone/>
            </a:pPr>
            <a:r>
              <a:rPr lang="en-US" sz="1600" dirty="0"/>
              <a:t>(calm bubbles with diatonic down or minor down were also perceived as sad)</a:t>
            </a:r>
          </a:p>
        </p:txBody>
      </p:sp>
      <p:sp>
        <p:nvSpPr>
          <p:cNvPr id="420" name="Shape 420"/>
          <p:cNvSpPr/>
          <p:nvPr/>
        </p:nvSpPr>
        <p:spPr>
          <a:xfrm>
            <a:off x="431100" y="1111750"/>
            <a:ext cx="5784299" cy="977699"/>
          </a:xfrm>
          <a:prstGeom prst="rect">
            <a:avLst/>
          </a:prstGeom>
          <a:noFill/>
          <a:ln w="38100" cap="flat">
            <a:solidFill>
              <a:srgbClr val="B7B7B7"/>
            </a:solidFill>
            <a:prstDash val="solid"/>
            <a:round/>
            <a:headEnd type="none" w="med" len="med"/>
            <a:tailEnd type="none" w="med" len="med"/>
          </a:ln>
        </p:spPr>
        <p:txBody>
          <a:bodyPr lIns="91425" tIns="91425" rIns="91425" bIns="91425" anchor="ctr" anchorCtr="0">
            <a:noAutofit/>
          </a:bodyPr>
          <a:lstStyle/>
          <a:p>
            <a:endParaRPr/>
          </a:p>
        </p:txBody>
      </p:sp>
      <p:sp>
        <p:nvSpPr>
          <p:cNvPr id="422" name="Shape 422"/>
          <p:cNvSpPr txBox="1">
            <a:spLocks noGrp="1"/>
          </p:cNvSpPr>
          <p:nvPr>
            <p:ph type="title"/>
          </p:nvPr>
        </p:nvSpPr>
        <p:spPr>
          <a:xfrm>
            <a:off x="0" y="274650"/>
            <a:ext cx="3063599"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a:t>
            </a:r>
            <a:r>
              <a:rPr lang="en-US" sz="3200">
                <a:solidFill>
                  <a:schemeClr val="lt1"/>
                </a:solidFill>
                <a:latin typeface="Trebuchet MS"/>
                <a:ea typeface="Trebuchet MS"/>
                <a:cs typeface="Trebuchet MS"/>
                <a:sym typeface="Trebuchet MS"/>
              </a:rPr>
              <a:t>Sleepy</a:t>
            </a:r>
          </a:p>
        </p:txBody>
      </p:sp>
      <p:pic>
        <p:nvPicPr>
          <p:cNvPr id="10" name="Picture 9" descr="speech-bubbles_calm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620" y="2933493"/>
            <a:ext cx="988745" cy="741559"/>
          </a:xfrm>
          <a:prstGeom prst="rect">
            <a:avLst/>
          </a:prstGeom>
        </p:spPr>
      </p:pic>
      <p:pic>
        <p:nvPicPr>
          <p:cNvPr id="12" name="Picture 11" descr="speech-bubbles_sleepy_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579" y="2933493"/>
            <a:ext cx="988745" cy="741559"/>
          </a:xfrm>
          <a:prstGeom prst="rect">
            <a:avLst/>
          </a:prstGeom>
        </p:spPr>
      </p:pic>
      <p:pic>
        <p:nvPicPr>
          <p:cNvPr id="13" name="Picture 12" descr="speech-bubbles_sleepy_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620" y="1143000"/>
            <a:ext cx="1132419" cy="849315"/>
          </a:xfrm>
          <a:prstGeom prst="rect">
            <a:avLst/>
          </a:prstGeom>
        </p:spPr>
      </p:pic>
    </p:spTree>
    <p:extLst>
      <p:ext uri="{BB962C8B-B14F-4D97-AF65-F5344CB8AC3E}">
        <p14:creationId xmlns:p14="http://schemas.microsoft.com/office/powerpoint/2010/main" val="355412412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p:nvPr/>
        </p:nvSpPr>
        <p:spPr>
          <a:xfrm>
            <a:off x="431100" y="1111750"/>
            <a:ext cx="5784299" cy="977699"/>
          </a:xfrm>
          <a:prstGeom prst="rect">
            <a:avLst/>
          </a:prstGeom>
          <a:noFill/>
          <a:ln w="38100" cap="flat">
            <a:solidFill>
              <a:srgbClr val="B7B7B7"/>
            </a:solidFill>
            <a:prstDash val="solid"/>
            <a:round/>
            <a:headEnd type="none" w="med" len="med"/>
            <a:tailEnd type="none" w="med" len="med"/>
          </a:ln>
        </p:spPr>
        <p:txBody>
          <a:bodyPr lIns="91425" tIns="91425" rIns="91425" bIns="91425" anchor="ctr" anchorCtr="0">
            <a:noAutofit/>
          </a:bodyPr>
          <a:lstStyle/>
          <a:p>
            <a:endParaRPr/>
          </a:p>
        </p:txBody>
      </p:sp>
      <p:sp>
        <p:nvSpPr>
          <p:cNvPr id="428" name="Shape 428"/>
          <p:cNvSpPr txBox="1">
            <a:spLocks noGrp="1"/>
          </p:cNvSpPr>
          <p:nvPr>
            <p:ph type="body" idx="1"/>
          </p:nvPr>
        </p:nvSpPr>
        <p:spPr>
          <a:xfrm>
            <a:off x="457200" y="1143000"/>
            <a:ext cx="8686800" cy="4526100"/>
          </a:xfrm>
          <a:prstGeom prst="rect">
            <a:avLst/>
          </a:prstGeom>
          <a:noFill/>
          <a:ln>
            <a:noFill/>
          </a:ln>
        </p:spPr>
        <p:txBody>
          <a:bodyPr lIns="91425" tIns="45700" rIns="91425" bIns="45700" anchor="t" anchorCtr="0">
            <a:noAutofit/>
          </a:bodyPr>
          <a:lstStyle/>
          <a:p>
            <a:pPr marL="0" lvl="0" indent="0" rtl="0">
              <a:spcBef>
                <a:spcPts val="0"/>
              </a:spcBef>
              <a:buNone/>
            </a:pPr>
            <a:r>
              <a:rPr lang="en-US" sz="1600" dirty="0"/>
              <a:t>Sleepy hypothesis: </a:t>
            </a:r>
          </a:p>
          <a:p>
            <a:pPr marL="457200" lvl="0" indent="-330200" rtl="0">
              <a:spcBef>
                <a:spcPts val="0"/>
              </a:spcBef>
              <a:buClr>
                <a:schemeClr val="dk1"/>
              </a:buClr>
              <a:buSzPct val="100000"/>
              <a:buFont typeface="Calibri"/>
              <a:buChar char="•"/>
            </a:pPr>
            <a:r>
              <a:rPr lang="en-US" sz="1600" dirty="0"/>
              <a:t>Shape:  P, -A, -D (rounded, flat, backwards)</a:t>
            </a:r>
          </a:p>
          <a:p>
            <a:pPr marL="457200" lvl="0" indent="-330200" rtl="0">
              <a:spcBef>
                <a:spcPts val="0"/>
              </a:spcBef>
              <a:buClr>
                <a:schemeClr val="dk1"/>
              </a:buClr>
              <a:buSzPct val="100000"/>
              <a:buFont typeface="Calibri"/>
              <a:buChar char="•"/>
            </a:pPr>
            <a:r>
              <a:rPr lang="en-US" sz="1600" dirty="0"/>
              <a:t>Sound:  diatonic down, heptatonic up &amp; down</a:t>
            </a:r>
          </a:p>
          <a:p>
            <a:pPr marL="3175" indent="0">
              <a:buNone/>
            </a:pPr>
            <a:endParaRPr lang="en-US" sz="1600" dirty="0" smtClean="0"/>
          </a:p>
          <a:p>
            <a:pPr marL="3175" lvl="0" indent="0">
              <a:buNone/>
            </a:pPr>
            <a:r>
              <a:rPr lang="en-US" sz="1400" dirty="0"/>
              <a:t>There was generally poor perception of the </a:t>
            </a:r>
            <a:r>
              <a:rPr lang="en-US" sz="1400" dirty="0" smtClean="0"/>
              <a:t>P </a:t>
            </a:r>
            <a:r>
              <a:rPr lang="en-US" sz="1400" dirty="0"/>
              <a:t>bubble as its hypothetical emotion </a:t>
            </a:r>
            <a:r>
              <a:rPr lang="en-US" sz="1400" dirty="0" smtClean="0"/>
              <a:t>Sleepy.  </a:t>
            </a:r>
            <a:r>
              <a:rPr lang="en-US" sz="1400" dirty="0"/>
              <a:t>Both with and without sound, the animations were rated mainly as Sad, leading to a very low match to our hypotheses.  Our hypothesized </a:t>
            </a:r>
            <a:r>
              <a:rPr lang="en-US" sz="1400" dirty="0" smtClean="0"/>
              <a:t>Valence ratings </a:t>
            </a:r>
            <a:r>
              <a:rPr lang="en-US" sz="1400" dirty="0"/>
              <a:t>of the animations (with and without sound) were also not perceived </a:t>
            </a:r>
            <a:r>
              <a:rPr lang="en-US" sz="1400" dirty="0" smtClean="0"/>
              <a:t>highly – most participants in-fact rated the valence as </a:t>
            </a:r>
            <a:r>
              <a:rPr lang="en-US" sz="1400" dirty="0"/>
              <a:t>opposite to our hypothesis </a:t>
            </a:r>
            <a:r>
              <a:rPr lang="en-US" sz="1400" dirty="0" smtClean="0"/>
              <a:t>(negative rather than positive).  However</a:t>
            </a:r>
            <a:r>
              <a:rPr lang="en-US" sz="1400" dirty="0"/>
              <a:t>, the negative </a:t>
            </a:r>
            <a:r>
              <a:rPr lang="en-US" sz="1400" dirty="0" smtClean="0"/>
              <a:t>Arousal and Dominance </a:t>
            </a:r>
            <a:r>
              <a:rPr lang="en-US" sz="1400" dirty="0"/>
              <a:t>of the animation was perceived correctly and by a large proportion of the </a:t>
            </a:r>
            <a:r>
              <a:rPr lang="en-US" sz="1400" dirty="0" smtClean="0"/>
              <a:t>participants for most of the animations </a:t>
            </a:r>
            <a:r>
              <a:rPr lang="en-US" sz="1400" dirty="0"/>
              <a:t>(over 76% for both with and without sound)</a:t>
            </a:r>
            <a:r>
              <a:rPr lang="en-US" sz="1400" dirty="0" smtClean="0"/>
              <a:t>.  Whilst none of the sounds appeared to greatly enhance the perception of our perceived emotions, the </a:t>
            </a:r>
            <a:r>
              <a:rPr lang="en-US" sz="1400" dirty="0" err="1" smtClean="0"/>
              <a:t>hepatonic</a:t>
            </a:r>
            <a:r>
              <a:rPr lang="en-US" sz="1400" dirty="0" smtClean="0"/>
              <a:t> up scale seemed to confuse participants as many fewer correctly perceived our hypothesized Arousal and Dominance ratings.</a:t>
            </a:r>
            <a:endParaRPr lang="en-US" sz="1400" dirty="0"/>
          </a:p>
          <a:p>
            <a:pPr marL="3175" indent="0">
              <a:buNone/>
            </a:pPr>
            <a:endParaRPr lang="en-US" sz="1600" dirty="0"/>
          </a:p>
        </p:txBody>
      </p:sp>
      <p:graphicFrame>
        <p:nvGraphicFramePr>
          <p:cNvPr id="432" name="Shape 432"/>
          <p:cNvGraphicFramePr/>
          <p:nvPr>
            <p:extLst>
              <p:ext uri="{D42A27DB-BD31-4B8C-83A1-F6EECF244321}">
                <p14:modId xmlns:p14="http://schemas.microsoft.com/office/powerpoint/2010/main" val="3026989049"/>
              </p:ext>
            </p:extLst>
          </p:nvPr>
        </p:nvGraphicFramePr>
        <p:xfrm>
          <a:off x="116850" y="4067561"/>
          <a:ext cx="8910275" cy="2712570"/>
        </p:xfrm>
        <a:graphic>
          <a:graphicData uri="http://schemas.openxmlformats.org/drawingml/2006/table">
            <a:tbl>
              <a:tblPr>
                <a:noFill/>
                <a:tableStyleId>{C7C3A70C-4D1B-4692-9FB1-D3471856C8C1}</a:tableStyleId>
              </a:tblPr>
              <a:tblGrid>
                <a:gridCol w="1454650"/>
                <a:gridCol w="1266400"/>
                <a:gridCol w="1640900"/>
                <a:gridCol w="1578250"/>
                <a:gridCol w="1511600"/>
                <a:gridCol w="1458475"/>
              </a:tblGrid>
              <a:tr h="381000">
                <a:tc>
                  <a:txBody>
                    <a:bodyPr/>
                    <a:lstStyle/>
                    <a:p>
                      <a:pPr lvl="0" rtl="0">
                        <a:buNone/>
                      </a:pPr>
                      <a:r>
                        <a:rPr lang="en-US" sz="1200" b="1">
                          <a:solidFill>
                            <a:schemeClr val="dk1"/>
                          </a:solidFill>
                        </a:rPr>
                        <a:t>Perception of P bubble</a:t>
                      </a:r>
                    </a:p>
                  </a:txBody>
                  <a:tcPr marL="91425" marR="91425" marT="91425" marB="91425" anchor="ctr"/>
                </a:tc>
                <a:tc>
                  <a:txBody>
                    <a:bodyPr/>
                    <a:lstStyle/>
                    <a:p>
                      <a:pPr lvl="0" algn="ctr" rtl="0">
                        <a:buNone/>
                      </a:pPr>
                      <a:r>
                        <a:rPr lang="en-US" sz="1200" b="1">
                          <a:solidFill>
                            <a:schemeClr val="dk1"/>
                          </a:solidFill>
                        </a:rPr>
                        <a:t>Perceived emotion (avg)</a:t>
                      </a:r>
                    </a:p>
                  </a:txBody>
                  <a:tcPr marL="91425" marR="91425" marT="91425" marB="91425" anchor="ctr"/>
                </a:tc>
                <a:tc>
                  <a:txBody>
                    <a:bodyPr/>
                    <a:lstStyle/>
                    <a:p>
                      <a:pPr lvl="0" algn="ctr" rtl="0">
                        <a:buNone/>
                      </a:pPr>
                      <a:r>
                        <a:rPr lang="en-US" sz="1200" b="1">
                          <a:solidFill>
                            <a:schemeClr val="dk1"/>
                          </a:solidFill>
                        </a:rPr>
                        <a:t>Emotion perception match hypothesis?</a:t>
                      </a:r>
                    </a:p>
                  </a:txBody>
                  <a:tcPr marL="91425" marR="91425" marT="91425" marB="91425" anchor="ctr"/>
                </a:tc>
                <a:tc>
                  <a:txBody>
                    <a:bodyPr/>
                    <a:lstStyle/>
                    <a:p>
                      <a:pPr lvl="0" algn="ctr" rtl="0">
                        <a:buNone/>
                      </a:pPr>
                      <a:r>
                        <a:rPr lang="en-US" sz="1200" b="1">
                          <a:solidFill>
                            <a:schemeClr val="dk1"/>
                          </a:solidFill>
                        </a:rPr>
                        <a:t>Perceived valence (avg)</a:t>
                      </a:r>
                    </a:p>
                  </a:txBody>
                  <a:tcPr marL="91425" marR="91425" marT="91425" marB="91425" anchor="ctr"/>
                </a:tc>
                <a:tc>
                  <a:txBody>
                    <a:bodyPr/>
                    <a:lstStyle/>
                    <a:p>
                      <a:pPr lvl="0" rtl="0">
                        <a:buNone/>
                      </a:pPr>
                      <a:r>
                        <a:rPr lang="en-US" sz="1200" b="1">
                          <a:solidFill>
                            <a:schemeClr val="dk1"/>
                          </a:solidFill>
                        </a:rPr>
                        <a:t>Perceived arousal (avg)</a:t>
                      </a:r>
                    </a:p>
                  </a:txBody>
                  <a:tcPr marL="91425" marR="91425" marT="91425" marB="91425" anchor="ctr"/>
                </a:tc>
                <a:tc>
                  <a:txBody>
                    <a:bodyPr/>
                    <a:lstStyle/>
                    <a:p>
                      <a:pPr lvl="0" rtl="0">
                        <a:buNone/>
                      </a:pPr>
                      <a:r>
                        <a:rPr lang="en-US" sz="1200" b="1">
                          <a:solidFill>
                            <a:schemeClr val="dk1"/>
                          </a:solidFill>
                        </a:rPr>
                        <a:t>Perceived dominance (avg)</a:t>
                      </a:r>
                    </a:p>
                  </a:txBody>
                  <a:tcPr marL="91425" marR="91425" marT="91425" marB="91425" anchor="ctr"/>
                </a:tc>
              </a:tr>
              <a:tr h="239150">
                <a:tc>
                  <a:txBody>
                    <a:bodyPr/>
                    <a:lstStyle/>
                    <a:p>
                      <a:pPr lvl="0" rtl="0">
                        <a:buNone/>
                      </a:pPr>
                      <a:r>
                        <a:rPr lang="en-US" sz="1200" b="1">
                          <a:solidFill>
                            <a:schemeClr val="dk1"/>
                          </a:solidFill>
                        </a:rPr>
                        <a:t>No sound</a:t>
                      </a:r>
                    </a:p>
                  </a:txBody>
                  <a:tcPr marL="91425" marR="91425" marT="91425" marB="91425" anchor="ctr"/>
                </a:tc>
                <a:tc>
                  <a:txBody>
                    <a:bodyPr/>
                    <a:lstStyle/>
                    <a:p>
                      <a:pPr lvl="0" algn="ctr" rtl="0">
                        <a:buNone/>
                      </a:pPr>
                      <a:r>
                        <a:rPr lang="en-US" sz="1200">
                          <a:solidFill>
                            <a:schemeClr val="dk1"/>
                          </a:solidFill>
                        </a:rPr>
                        <a:t>Sad (44%)</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36%</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(8% c/w hypothesis)</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(80% c/w hypothesis)</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(76% c/w hypothesis)</a:t>
                      </a:r>
                    </a:p>
                  </a:txBody>
                  <a:tcPr marL="91425" marR="91425" marT="91425" marB="91425" anchor="ctr">
                    <a:solidFill>
                      <a:srgbClr val="D9EAD3">
                        <a:alpha val="57390"/>
                      </a:srgbClr>
                    </a:solidFill>
                  </a:tcPr>
                </a:tc>
              </a:tr>
              <a:tr h="239150">
                <a:tc>
                  <a:txBody>
                    <a:bodyPr/>
                    <a:lstStyle/>
                    <a:p>
                      <a:pPr lvl="0" rtl="0">
                        <a:buNone/>
                      </a:pPr>
                      <a:r>
                        <a:rPr lang="en-US" sz="1200" b="1">
                          <a:solidFill>
                            <a:schemeClr val="dk1"/>
                          </a:solidFill>
                        </a:rPr>
                        <a:t>With sound:</a:t>
                      </a:r>
                    </a:p>
                    <a:p>
                      <a:pPr lvl="0" rtl="0">
                        <a:buNone/>
                      </a:pPr>
                      <a:r>
                        <a:rPr lang="en-US" sz="1200" b="1">
                          <a:solidFill>
                            <a:schemeClr val="dk1"/>
                          </a:solidFill>
                        </a:rPr>
                        <a:t>diatonic down</a:t>
                      </a:r>
                    </a:p>
                  </a:txBody>
                  <a:tcPr marL="91425" marR="91425" marT="91425" marB="91425" anchor="ctr"/>
                </a:tc>
                <a:tc>
                  <a:txBody>
                    <a:bodyPr/>
                    <a:lstStyle/>
                    <a:p>
                      <a:pPr lvl="0" algn="ctr" rtl="0">
                        <a:buNone/>
                      </a:pPr>
                      <a:r>
                        <a:rPr lang="en-US" sz="1200">
                          <a:solidFill>
                            <a:schemeClr val="dk1"/>
                          </a:solidFill>
                        </a:rPr>
                        <a:t>Sad (76%)</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12%</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(4% c/w hypothesis)</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(80% c/w hypothesis)</a:t>
                      </a:r>
                    </a:p>
                  </a:txBody>
                  <a:tcPr marL="91425" marR="91425" marT="91425" marB="91425" anchor="ctr">
                    <a:solidFill>
                      <a:srgbClr val="D9EAD3">
                        <a:alpha val="5739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(76% c/w hypothesis)</a:t>
                      </a:r>
                    </a:p>
                  </a:txBody>
                  <a:tcPr marL="91425" marR="91425" marT="91425" marB="91425" anchor="ctr">
                    <a:solidFill>
                      <a:srgbClr val="D9EAD3">
                        <a:alpha val="57390"/>
                      </a:srgbClr>
                    </a:solidFill>
                  </a:tcPr>
                </a:tc>
              </a:tr>
              <a:tr h="239150">
                <a:tc>
                  <a:txBody>
                    <a:bodyPr/>
                    <a:lstStyle/>
                    <a:p>
                      <a:pPr lvl="0" rtl="0">
                        <a:buNone/>
                      </a:pPr>
                      <a:r>
                        <a:rPr lang="en-US" sz="1200" b="1">
                          <a:solidFill>
                            <a:schemeClr val="dk1"/>
                          </a:solidFill>
                        </a:rPr>
                        <a:t>With sound:</a:t>
                      </a:r>
                    </a:p>
                    <a:p>
                      <a:pPr lvl="0" rtl="0">
                        <a:buNone/>
                      </a:pPr>
                      <a:r>
                        <a:rPr lang="en-US" sz="1200" b="1">
                          <a:solidFill>
                            <a:schemeClr val="dk1"/>
                          </a:solidFill>
                        </a:rPr>
                        <a:t>heptatonic up</a:t>
                      </a:r>
                    </a:p>
                  </a:txBody>
                  <a:tcPr marL="91425" marR="91425" marT="91425" marB="91425" anchor="ctr"/>
                </a:tc>
                <a:tc>
                  <a:txBody>
                    <a:bodyPr/>
                    <a:lstStyle/>
                    <a:p>
                      <a:pPr lvl="0" algn="ctr" rtl="0">
                        <a:buNone/>
                      </a:pPr>
                      <a:r>
                        <a:rPr lang="en-US" sz="1200">
                          <a:solidFill>
                            <a:schemeClr val="dk1"/>
                          </a:solidFill>
                        </a:rPr>
                        <a:t>Sad (48%)</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20%</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(4% c/w hypothesis)</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(52% c/w hypothesis)</a:t>
                      </a:r>
                    </a:p>
                  </a:txBody>
                  <a:tcPr marL="91425" marR="91425" marT="91425" marB="91425" anchor="ctr">
                    <a:solidFill>
                      <a:srgbClr val="FCE5CD">
                        <a:alpha val="5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(52% c/w hypothesis)</a:t>
                      </a:r>
                    </a:p>
                  </a:txBody>
                  <a:tcPr marL="91425" marR="91425" marT="91425" marB="91425" anchor="ctr">
                    <a:solidFill>
                      <a:srgbClr val="FCE5CD">
                        <a:alpha val="59700"/>
                      </a:srgbClr>
                    </a:solidFill>
                  </a:tcPr>
                </a:tc>
              </a:tr>
              <a:tr h="239150">
                <a:tc>
                  <a:txBody>
                    <a:bodyPr/>
                    <a:lstStyle/>
                    <a:p>
                      <a:pPr lvl="0" rtl="0">
                        <a:buNone/>
                      </a:pPr>
                      <a:r>
                        <a:rPr lang="en-US" sz="1200" b="1" dirty="0">
                          <a:solidFill>
                            <a:schemeClr val="dk1"/>
                          </a:solidFill>
                        </a:rPr>
                        <a:t>With sound:</a:t>
                      </a:r>
                    </a:p>
                    <a:p>
                      <a:pPr lvl="0" rtl="0">
                        <a:buNone/>
                      </a:pPr>
                      <a:r>
                        <a:rPr lang="en-US" sz="1200" b="1" dirty="0">
                          <a:solidFill>
                            <a:schemeClr val="dk1"/>
                          </a:solidFill>
                        </a:rPr>
                        <a:t>heptatonic down</a:t>
                      </a:r>
                    </a:p>
                  </a:txBody>
                  <a:tcPr marL="91425" marR="91425" marT="91425" marB="91425" anchor="ctr"/>
                </a:tc>
                <a:tc>
                  <a:txBody>
                    <a:bodyPr/>
                    <a:lstStyle/>
                    <a:p>
                      <a:pPr lvl="0" algn="ctr" rtl="0">
                        <a:buNone/>
                      </a:pPr>
                      <a:r>
                        <a:rPr lang="en-US" sz="1200">
                          <a:solidFill>
                            <a:schemeClr val="dk1"/>
                          </a:solidFill>
                        </a:rPr>
                        <a:t>Sad (68%)</a:t>
                      </a:r>
                    </a:p>
                  </a:txBody>
                  <a:tcPr marL="91425" marR="91425" marT="91425" marB="91425" anchor="ctr">
                    <a:solidFill>
                      <a:srgbClr val="F4CCCC">
                        <a:alpha val="49700"/>
                      </a:srgbClr>
                    </a:solidFill>
                  </a:tcPr>
                </a:tc>
                <a:tc>
                  <a:txBody>
                    <a:bodyPr/>
                    <a:lstStyle/>
                    <a:p>
                      <a:pPr lvl="0" algn="ctr" rtl="0">
                        <a:buNone/>
                      </a:pPr>
                      <a:r>
                        <a:rPr lang="en-US" sz="1200" dirty="0">
                          <a:solidFill>
                            <a:schemeClr val="dk1"/>
                          </a:solidFill>
                        </a:rPr>
                        <a:t>20%</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(0% c/w hypothesis)</a:t>
                      </a:r>
                    </a:p>
                  </a:txBody>
                  <a:tcPr marL="91425" marR="91425" marT="91425" marB="91425" anchor="ctr">
                    <a:solidFill>
                      <a:srgbClr val="F4CCCC">
                        <a:alpha val="49700"/>
                      </a:srgbClr>
                    </a:solidFill>
                  </a:tcPr>
                </a:tc>
                <a:tc>
                  <a:txBody>
                    <a:bodyPr/>
                    <a:lstStyle/>
                    <a:p>
                      <a:pPr lvl="0" algn="ctr" rtl="0">
                        <a:buNone/>
                      </a:pPr>
                      <a:r>
                        <a:rPr lang="en-US" sz="1200">
                          <a:solidFill>
                            <a:schemeClr val="dk1"/>
                          </a:solidFill>
                        </a:rPr>
                        <a:t>-1 </a:t>
                      </a:r>
                    </a:p>
                    <a:p>
                      <a:pPr lvl="0" algn="ctr" rtl="0">
                        <a:buNone/>
                      </a:pPr>
                      <a:r>
                        <a:rPr lang="en-US" sz="1000">
                          <a:solidFill>
                            <a:schemeClr val="dk1"/>
                          </a:solidFill>
                        </a:rPr>
                        <a:t>(96% c/w hypothesis)</a:t>
                      </a:r>
                    </a:p>
                  </a:txBody>
                  <a:tcPr marL="91425" marR="91425" marT="91425" marB="91425" anchor="ctr">
                    <a:solidFill>
                      <a:srgbClr val="D9EAD3">
                        <a:alpha val="57390"/>
                      </a:srgbClr>
                    </a:solidFill>
                  </a:tcPr>
                </a:tc>
                <a:tc>
                  <a:txBody>
                    <a:bodyPr/>
                    <a:lstStyle/>
                    <a:p>
                      <a:pPr lvl="0" algn="ctr" rtl="0">
                        <a:buNone/>
                      </a:pPr>
                      <a:r>
                        <a:rPr lang="en-US" sz="1200" dirty="0">
                          <a:solidFill>
                            <a:schemeClr val="dk1"/>
                          </a:solidFill>
                        </a:rPr>
                        <a:t>-1 </a:t>
                      </a:r>
                    </a:p>
                    <a:p>
                      <a:pPr lvl="0" algn="ctr" rtl="0">
                        <a:buNone/>
                      </a:pPr>
                      <a:r>
                        <a:rPr lang="en-US" sz="1000" dirty="0">
                          <a:solidFill>
                            <a:schemeClr val="dk1"/>
                          </a:solidFill>
                        </a:rPr>
                        <a:t>(80% c/w hypothesis)</a:t>
                      </a:r>
                    </a:p>
                  </a:txBody>
                  <a:tcPr marL="91425" marR="91425" marT="91425" marB="91425" anchor="ctr">
                    <a:solidFill>
                      <a:srgbClr val="D9EAD3">
                        <a:alpha val="57390"/>
                      </a:srgbClr>
                    </a:solidFill>
                  </a:tcPr>
                </a:tc>
              </a:tr>
            </a:tbl>
          </a:graphicData>
        </a:graphic>
      </p:graphicFrame>
      <p:sp>
        <p:nvSpPr>
          <p:cNvPr id="433" name="Shape 433"/>
          <p:cNvSpPr txBox="1">
            <a:spLocks noGrp="1"/>
          </p:cNvSpPr>
          <p:nvPr>
            <p:ph type="title"/>
          </p:nvPr>
        </p:nvSpPr>
        <p:spPr>
          <a:xfrm>
            <a:off x="0" y="274650"/>
            <a:ext cx="3063599"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 </a:t>
            </a:r>
            <a:r>
              <a:rPr lang="en-US" sz="3200">
                <a:solidFill>
                  <a:schemeClr val="lt1"/>
                </a:solidFill>
                <a:latin typeface="Trebuchet MS"/>
                <a:ea typeface="Trebuchet MS"/>
                <a:cs typeface="Trebuchet MS"/>
                <a:sym typeface="Trebuchet MS"/>
              </a:rPr>
              <a:t>Sleepy</a:t>
            </a:r>
          </a:p>
        </p:txBody>
      </p:sp>
      <p:pic>
        <p:nvPicPr>
          <p:cNvPr id="11" name="Picture 10" descr="speech-bubbles_sleepy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620" y="1143000"/>
            <a:ext cx="1132419" cy="849315"/>
          </a:xfrm>
          <a:prstGeom prst="rect">
            <a:avLst/>
          </a:prstGeom>
        </p:spPr>
      </p:pic>
    </p:spTree>
    <p:extLst>
      <p:ext uri="{BB962C8B-B14F-4D97-AF65-F5344CB8AC3E}">
        <p14:creationId xmlns:p14="http://schemas.microsoft.com/office/powerpoint/2010/main" val="14810775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0" y="274650"/>
            <a:ext cx="39678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a:solidFill>
                  <a:schemeClr val="lt1"/>
                </a:solidFill>
                <a:latin typeface="Trebuchet MS"/>
                <a:ea typeface="Trebuchet MS"/>
                <a:cs typeface="Trebuchet MS"/>
                <a:sym typeface="Trebuchet MS"/>
              </a:rPr>
              <a:t>  Project </a:t>
            </a:r>
            <a:r>
              <a:rPr lang="en-US" sz="3200">
                <a:solidFill>
                  <a:schemeClr val="lt1"/>
                </a:solidFill>
                <a:latin typeface="Trebuchet MS"/>
                <a:ea typeface="Trebuchet MS"/>
                <a:cs typeface="Trebuchet MS"/>
                <a:sym typeface="Trebuchet MS"/>
              </a:rPr>
              <a:t>Application</a:t>
            </a:r>
          </a:p>
        </p:txBody>
      </p:sp>
      <p:sp>
        <p:nvSpPr>
          <p:cNvPr id="111" name="Shape 111"/>
          <p:cNvSpPr/>
          <p:nvPr/>
        </p:nvSpPr>
        <p:spPr>
          <a:xfrm>
            <a:off x="107316" y="3631361"/>
            <a:ext cx="4203110" cy="2625287"/>
          </a:xfrm>
          <a:prstGeom prst="rect">
            <a:avLst/>
          </a:prstGeom>
          <a:blipFill>
            <a:blip r:embed="rId3"/>
            <a:stretch>
              <a:fillRect/>
            </a:stretch>
          </a:blipFill>
        </p:spPr>
      </p:sp>
      <p:sp>
        <p:nvSpPr>
          <p:cNvPr id="4" name="Rectangle 3"/>
          <p:cNvSpPr/>
          <p:nvPr/>
        </p:nvSpPr>
        <p:spPr>
          <a:xfrm>
            <a:off x="457200" y="1156846"/>
            <a:ext cx="8360388" cy="2462213"/>
          </a:xfrm>
          <a:prstGeom prst="rect">
            <a:avLst/>
          </a:prstGeom>
          <a:noFill/>
        </p:spPr>
        <p:txBody>
          <a:bodyPr wrap="square">
            <a:spAutoFit/>
          </a:bodyPr>
          <a:lstStyle/>
          <a:p>
            <a:pPr algn="just"/>
            <a:r>
              <a:rPr lang="en-US" dirty="0" smtClean="0">
                <a:latin typeface="Calibri"/>
                <a:cs typeface="Calibri"/>
              </a:rPr>
              <a:t>Considering the huge potential of emotional expression that simple shapes and sounds can have, a relevant application of this research was in some sort of interactive story telling application.  In this project, we were inspired by the </a:t>
            </a:r>
            <a:r>
              <a:rPr lang="en-US" dirty="0" err="1" smtClean="0">
                <a:latin typeface="Calibri"/>
                <a:cs typeface="Calibri"/>
              </a:rPr>
              <a:t>StoryScape</a:t>
            </a:r>
            <a:r>
              <a:rPr lang="en-US" dirty="0" smtClean="0">
                <a:latin typeface="Calibri"/>
                <a:cs typeface="Calibri"/>
              </a:rPr>
              <a:t> application developed by Micah </a:t>
            </a:r>
            <a:r>
              <a:rPr lang="en-US" dirty="0" err="1" smtClean="0">
                <a:latin typeface="Calibri"/>
                <a:cs typeface="Calibri"/>
              </a:rPr>
              <a:t>Eckhardt</a:t>
            </a:r>
            <a:r>
              <a:rPr lang="en-US" dirty="0" smtClean="0">
                <a:latin typeface="Calibri"/>
                <a:cs typeface="Calibri"/>
              </a:rPr>
              <a:t> in the MIT Media Lab Affective Computing group.   This is an online illustrated storytelling app which allows the writers to create “highly interactive and customizable stories” to share with their readers (</a:t>
            </a:r>
            <a:r>
              <a:rPr lang="en-US" dirty="0" err="1" smtClean="0">
                <a:latin typeface="Calibri"/>
                <a:cs typeface="Calibri"/>
              </a:rPr>
              <a:t>Eckhardt</a:t>
            </a:r>
            <a:r>
              <a:rPr lang="en-US" dirty="0" smtClean="0">
                <a:latin typeface="Calibri"/>
                <a:cs typeface="Calibri"/>
              </a:rPr>
              <a:t>).</a:t>
            </a:r>
          </a:p>
          <a:p>
            <a:pPr algn="just"/>
            <a:endParaRPr lang="en-US" dirty="0">
              <a:latin typeface="Calibri"/>
              <a:cs typeface="Calibri"/>
            </a:endParaRPr>
          </a:p>
          <a:p>
            <a:pPr algn="just"/>
            <a:r>
              <a:rPr lang="en-US" dirty="0" smtClean="0">
                <a:latin typeface="Calibri"/>
                <a:cs typeface="Calibri"/>
              </a:rPr>
              <a:t>The platform allows the integration of simple animations created from many static images played in succession for differing lengths of time (gifs), as well as the recording and playing of different sounds.  An example of some of the animations possible can be seen in the animation below.  Using this application as inspiration, we will aim to create animated emotive shapes and sounds for objects which users of the platform can use in their own stories to add emotional meaning to them.</a:t>
            </a:r>
            <a:endParaRPr lang="en-US" dirty="0">
              <a:latin typeface="Calibri"/>
              <a:cs typeface="Calibri"/>
            </a:endParaRPr>
          </a:p>
        </p:txBody>
      </p:sp>
      <p:pic>
        <p:nvPicPr>
          <p:cNvPr id="2" name="Picture 1" descr="StoryScape-animation-exampl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508" y="3506145"/>
            <a:ext cx="4690492" cy="2925404"/>
          </a:xfrm>
          <a:prstGeom prst="rect">
            <a:avLst/>
          </a:prstGeom>
        </p:spPr>
      </p:pic>
      <p:sp>
        <p:nvSpPr>
          <p:cNvPr id="5" name="Rectangle 4"/>
          <p:cNvSpPr/>
          <p:nvPr/>
        </p:nvSpPr>
        <p:spPr>
          <a:xfrm>
            <a:off x="-67633" y="6292424"/>
            <a:ext cx="4572000" cy="553998"/>
          </a:xfrm>
          <a:prstGeom prst="rect">
            <a:avLst/>
          </a:prstGeom>
        </p:spPr>
        <p:txBody>
          <a:bodyPr>
            <a:spAutoFit/>
          </a:bodyPr>
          <a:lstStyle/>
          <a:p>
            <a:r>
              <a:rPr lang="en-US" sz="1000" dirty="0" err="1">
                <a:latin typeface="Calibri"/>
                <a:cs typeface="Calibri"/>
              </a:rPr>
              <a:t>Eckhardt</a:t>
            </a:r>
            <a:r>
              <a:rPr lang="en-US" sz="1000" dirty="0">
                <a:latin typeface="Calibri"/>
                <a:cs typeface="Calibri"/>
              </a:rPr>
              <a:t> M., Goodwin M., Picard R. W., "</a:t>
            </a:r>
            <a:r>
              <a:rPr lang="en-US" sz="1000" dirty="0" err="1">
                <a:latin typeface="Calibri"/>
                <a:cs typeface="Calibri"/>
              </a:rPr>
              <a:t>StoryScape</a:t>
            </a:r>
            <a:r>
              <a:rPr lang="en-US" sz="1000" dirty="0">
                <a:latin typeface="Calibri"/>
                <a:cs typeface="Calibri"/>
              </a:rPr>
              <a:t>: A Social Illustrated Primer", in the Extended Abstract of IMFAR 2013, San Sebastian, Spain, May 2-4, </a:t>
            </a:r>
            <a:r>
              <a:rPr lang="en-US" sz="1000" dirty="0" smtClean="0">
                <a:latin typeface="Calibri"/>
                <a:cs typeface="Calibri"/>
              </a:rPr>
              <a:t>2013</a:t>
            </a:r>
          </a:p>
          <a:p>
            <a:r>
              <a:rPr lang="en-US" sz="1000" dirty="0">
                <a:latin typeface="Calibri"/>
                <a:cs typeface="Calibri"/>
                <a:hlinkClick r:id="rId5"/>
              </a:rPr>
              <a:t>http://affect.media.mit.edu/projects.php?id=</a:t>
            </a:r>
            <a:r>
              <a:rPr lang="en-US" sz="1000" dirty="0" smtClean="0">
                <a:latin typeface="Calibri"/>
                <a:cs typeface="Calibri"/>
                <a:hlinkClick r:id="rId5"/>
              </a:rPr>
              <a:t>3480</a:t>
            </a:r>
            <a:endParaRPr lang="en-US" sz="1000" dirty="0" smtClean="0">
              <a:latin typeface="Calibri"/>
              <a:cs typeface="Calibri"/>
            </a:endParaRPr>
          </a:p>
        </p:txBody>
      </p:sp>
      <p:sp>
        <p:nvSpPr>
          <p:cNvPr id="8" name="Rectangle 7"/>
          <p:cNvSpPr/>
          <p:nvPr/>
        </p:nvSpPr>
        <p:spPr>
          <a:xfrm>
            <a:off x="4471394" y="6431548"/>
            <a:ext cx="4690492" cy="400110"/>
          </a:xfrm>
          <a:prstGeom prst="rect">
            <a:avLst/>
          </a:prstGeom>
        </p:spPr>
        <p:txBody>
          <a:bodyPr wrap="square">
            <a:spAutoFit/>
          </a:bodyPr>
          <a:lstStyle/>
          <a:p>
            <a:r>
              <a:rPr lang="en-US" sz="1000" dirty="0" smtClean="0">
                <a:latin typeface="Calibri"/>
                <a:cs typeface="Calibri"/>
              </a:rPr>
              <a:t>An example animation from one of the stories in </a:t>
            </a:r>
            <a:r>
              <a:rPr lang="en-US" sz="1000" dirty="0" err="1" smtClean="0">
                <a:latin typeface="Calibri"/>
                <a:cs typeface="Calibri"/>
              </a:rPr>
              <a:t>StoryScape</a:t>
            </a:r>
            <a:r>
              <a:rPr lang="en-US" sz="1000" dirty="0" smtClean="0">
                <a:latin typeface="Calibri"/>
                <a:cs typeface="Calibri"/>
              </a:rPr>
              <a:t> (courtesy Micah </a:t>
            </a:r>
            <a:r>
              <a:rPr lang="en-US" sz="1000" dirty="0" err="1" smtClean="0">
                <a:latin typeface="Calibri"/>
                <a:cs typeface="Calibri"/>
              </a:rPr>
              <a:t>Eckhardt</a:t>
            </a:r>
            <a:r>
              <a:rPr lang="en-US" sz="1000" dirty="0" smtClean="0">
                <a:latin typeface="Calibri"/>
                <a:cs typeface="Calibri"/>
              </a:rPr>
              <a:t>)</a:t>
            </a:r>
            <a:endParaRPr lang="en-US" sz="1000" dirty="0">
              <a:latin typeface="Calibri"/>
              <a:cs typeface="Calibri"/>
            </a:endParaRPr>
          </a:p>
          <a:p>
            <a:r>
              <a:rPr lang="en-US" sz="1000" dirty="0">
                <a:latin typeface="Calibri"/>
                <a:cs typeface="Calibri"/>
                <a:hlinkClick r:id="rId6"/>
              </a:rPr>
              <a:t>http://afc.media.mit.edu/stories/browse</a:t>
            </a:r>
            <a:r>
              <a:rPr lang="en-US" sz="1000" dirty="0" smtClean="0">
                <a:latin typeface="Calibri"/>
                <a:cs typeface="Calibri"/>
                <a:hlinkClick r:id="rId6"/>
              </a:rPr>
              <a:t>/</a:t>
            </a:r>
            <a:endParaRPr lang="en-US" sz="1000" dirty="0">
              <a:latin typeface="Calibri"/>
              <a:cs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1899000" y="2788850"/>
            <a:ext cx="5345999" cy="684600"/>
          </a:xfrm>
          <a:prstGeom prst="rect">
            <a:avLst/>
          </a:prstGeom>
          <a:solidFill>
            <a:srgbClr val="A5A5A5"/>
          </a:solidFill>
          <a:ln>
            <a:noFill/>
          </a:ln>
        </p:spPr>
        <p:txBody>
          <a:bodyPr lIns="91425" tIns="45700" rIns="91425" bIns="45700" anchor="ctr" anchorCtr="0">
            <a:noAutofit/>
          </a:bodyPr>
          <a:lstStyle/>
          <a:p>
            <a:pPr marL="0" marR="0" lvl="0" indent="0" rtl="0">
              <a:spcBef>
                <a:spcPts val="0"/>
              </a:spcBef>
              <a:buClr>
                <a:schemeClr val="lt1"/>
              </a:buClr>
              <a:buSzPct val="25000"/>
              <a:buFont typeface="Trebuchet MS"/>
              <a:buNone/>
            </a:pPr>
            <a:r>
              <a:rPr lang="en-US" sz="3200" dirty="0" smtClean="0">
                <a:solidFill>
                  <a:schemeClr val="lt1"/>
                </a:solidFill>
                <a:latin typeface="Trebuchet MS"/>
                <a:ea typeface="Trebuchet MS"/>
                <a:cs typeface="Trebuchet MS"/>
                <a:sym typeface="Trebuchet MS"/>
              </a:rPr>
              <a:t>Conclusions</a:t>
            </a:r>
            <a:endParaRPr lang="en-US" sz="3200"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5165832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0" y="274650"/>
            <a:ext cx="17925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a:t>
            </a:r>
          </a:p>
        </p:txBody>
      </p:sp>
      <p:sp>
        <p:nvSpPr>
          <p:cNvPr id="439" name="Shape 439"/>
          <p:cNvSpPr txBox="1">
            <a:spLocks noGrp="1"/>
          </p:cNvSpPr>
          <p:nvPr>
            <p:ph type="body" idx="1"/>
          </p:nvPr>
        </p:nvSpPr>
        <p:spPr>
          <a:xfrm>
            <a:off x="457200" y="1205089"/>
            <a:ext cx="8229600" cy="5398911"/>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None/>
            </a:pPr>
            <a:r>
              <a:rPr lang="en-US" sz="1400" b="1" dirty="0" smtClean="0"/>
              <a:t>In </a:t>
            </a:r>
            <a:r>
              <a:rPr lang="en-US" sz="1400" b="1" dirty="0"/>
              <a:t>general:</a:t>
            </a:r>
          </a:p>
          <a:p>
            <a:pPr marL="742950" marR="0" lvl="1" indent="-234950" algn="l" rtl="0">
              <a:spcBef>
                <a:spcPts val="0"/>
              </a:spcBef>
              <a:buClr>
                <a:schemeClr val="dk1"/>
              </a:buClr>
              <a:buSzPct val="100000"/>
              <a:buFont typeface="Calibri"/>
              <a:buChar char="–"/>
            </a:pPr>
            <a:r>
              <a:rPr lang="en-US" sz="1400" dirty="0" smtClean="0"/>
              <a:t>Perception of </a:t>
            </a:r>
            <a:r>
              <a:rPr lang="en-US" sz="1400" dirty="0"/>
              <a:t>arousal and dominance </a:t>
            </a:r>
            <a:r>
              <a:rPr lang="en-US" sz="1400" dirty="0" smtClean="0"/>
              <a:t>matched the hypothesis </a:t>
            </a:r>
            <a:r>
              <a:rPr lang="en-US" sz="1400" dirty="0"/>
              <a:t>much </a:t>
            </a:r>
            <a:r>
              <a:rPr lang="en-US" sz="1400" dirty="0" smtClean="0"/>
              <a:t>more than valence. This agrees with a lot of other research; it is relatively simple to convey energy and confidence, but much more difficult to communicate whether the energy and confidence are positive or negative. These cues for valence often come from context. </a:t>
            </a:r>
            <a:br>
              <a:rPr lang="en-US" sz="1400" dirty="0" smtClean="0"/>
            </a:br>
            <a:endParaRPr lang="en-US" sz="1400" dirty="0" smtClean="0"/>
          </a:p>
          <a:p>
            <a:pPr marL="742950" marR="0" lvl="1" indent="-234950" algn="l" rtl="0">
              <a:spcBef>
                <a:spcPts val="0"/>
              </a:spcBef>
              <a:buClr>
                <a:schemeClr val="dk1"/>
              </a:buClr>
              <a:buSzPct val="100000"/>
              <a:buFont typeface="Calibri"/>
              <a:buChar char="–"/>
            </a:pPr>
            <a:r>
              <a:rPr lang="en-US" sz="1400" dirty="0" smtClean="0"/>
              <a:t>The correlation </a:t>
            </a:r>
            <a:r>
              <a:rPr lang="en-US" sz="1400" dirty="0"/>
              <a:t>of </a:t>
            </a:r>
            <a:r>
              <a:rPr lang="en-US" sz="1400" dirty="0" smtClean="0"/>
              <a:t>participant’s perceptions to the hypotheses improved when the hypotheses for sound and shape were similar on the PAD scale.</a:t>
            </a:r>
          </a:p>
          <a:p>
            <a:pPr marL="742950" marR="0" lvl="1" indent="-234950" algn="l" rtl="0">
              <a:spcBef>
                <a:spcPts val="0"/>
              </a:spcBef>
              <a:buClr>
                <a:schemeClr val="dk1"/>
              </a:buClr>
              <a:buSzPct val="100000"/>
              <a:buFont typeface="Calibri"/>
              <a:buChar char="–"/>
            </a:pPr>
            <a:endParaRPr lang="en-US" sz="1400" dirty="0"/>
          </a:p>
          <a:p>
            <a:pPr marL="0" marR="0" lvl="0" indent="0" algn="l" rtl="0">
              <a:spcBef>
                <a:spcPts val="0"/>
              </a:spcBef>
              <a:buClr>
                <a:schemeClr val="dk1"/>
              </a:buClr>
              <a:buSzPct val="100000"/>
              <a:buNone/>
            </a:pPr>
            <a:r>
              <a:rPr lang="en-US" sz="1400" b="1" dirty="0"/>
              <a:t>Emotive shapes:</a:t>
            </a:r>
          </a:p>
          <a:p>
            <a:pPr marL="742950" marR="0" lvl="1" indent="-234950" algn="l" rtl="0">
              <a:spcBef>
                <a:spcPts val="0"/>
              </a:spcBef>
              <a:buClr>
                <a:schemeClr val="dk1"/>
              </a:buClr>
              <a:buSzPct val="100000"/>
              <a:buFont typeface="Calibri"/>
              <a:buChar char="–"/>
            </a:pPr>
            <a:r>
              <a:rPr lang="en-US" sz="1400" dirty="0"/>
              <a:t>Happy, Angry and Sad shapes seem to correlate reasonably well with the </a:t>
            </a:r>
            <a:r>
              <a:rPr lang="en-US" sz="1400" dirty="0" smtClean="0"/>
              <a:t>hypotheses. There were several combinations of shapes for each that clearly communicated those emotions for a high percentage of participants. </a:t>
            </a:r>
          </a:p>
          <a:p>
            <a:pPr marL="742950" marR="0" lvl="1" indent="-234950" algn="l" rtl="0">
              <a:spcBef>
                <a:spcPts val="0"/>
              </a:spcBef>
              <a:buClr>
                <a:schemeClr val="dk1"/>
              </a:buClr>
              <a:buSzPct val="100000"/>
              <a:buFont typeface="Calibri"/>
              <a:buChar char="–"/>
            </a:pPr>
            <a:endParaRPr lang="en-US" sz="1400" dirty="0"/>
          </a:p>
          <a:p>
            <a:pPr marL="742950" lvl="1" indent="-234950" rtl="0">
              <a:spcBef>
                <a:spcPts val="0"/>
              </a:spcBef>
              <a:buClr>
                <a:schemeClr val="dk1"/>
              </a:buClr>
              <a:buSzPct val="100000"/>
              <a:buFont typeface="Calibri"/>
              <a:buChar char="–"/>
            </a:pPr>
            <a:r>
              <a:rPr lang="en-US" sz="1400" dirty="0"/>
              <a:t>Calm and Sleepy seem to not correlate well with the </a:t>
            </a:r>
            <a:r>
              <a:rPr lang="en-US" sz="1400" dirty="0" smtClean="0"/>
              <a:t>hypotheses. It possible these emotions are too nuanced to be communicated effectively with this type of test. The majority of the combinations tried were not perceived as calm or happy.  </a:t>
            </a:r>
            <a:endParaRPr lang="en-US" sz="1400" dirty="0"/>
          </a:p>
          <a:p>
            <a:endParaRPr lang="en-US" sz="1400" dirty="0"/>
          </a:p>
          <a:p>
            <a:pPr marL="0" lvl="0" indent="0" rtl="0">
              <a:spcBef>
                <a:spcPts val="0"/>
              </a:spcBef>
              <a:buClr>
                <a:schemeClr val="dk1"/>
              </a:buClr>
              <a:buSzPct val="100000"/>
              <a:buNone/>
            </a:pPr>
            <a:r>
              <a:rPr lang="en-US" sz="1400" b="1" dirty="0"/>
              <a:t>Emotive sounds:</a:t>
            </a:r>
          </a:p>
          <a:p>
            <a:pPr lvl="1" indent="-234950">
              <a:spcBef>
                <a:spcPts val="0"/>
              </a:spcBef>
              <a:buSzPct val="100000"/>
            </a:pPr>
            <a:r>
              <a:rPr lang="en-US" sz="1400" dirty="0"/>
              <a:t>Adding sound </a:t>
            </a:r>
            <a:r>
              <a:rPr lang="en-US" sz="1400" dirty="0" smtClean="0"/>
              <a:t>resulted in an amplification of the majority </a:t>
            </a:r>
            <a:r>
              <a:rPr lang="en-US" sz="1400" dirty="0"/>
              <a:t>perceived </a:t>
            </a:r>
            <a:r>
              <a:rPr lang="en-US" sz="1400" dirty="0" smtClean="0"/>
              <a:t>emotion in </a:t>
            </a:r>
            <a:r>
              <a:rPr lang="en-US" sz="1400" dirty="0"/>
              <a:t>all but one </a:t>
            </a:r>
            <a:r>
              <a:rPr lang="en-US" sz="1400" dirty="0" smtClean="0"/>
              <a:t>combination, regardless of scale </a:t>
            </a:r>
            <a:r>
              <a:rPr lang="en-US" sz="1400" dirty="0"/>
              <a:t>and </a:t>
            </a:r>
            <a:r>
              <a:rPr lang="en-US" sz="1400" dirty="0" smtClean="0"/>
              <a:t>direction or whether the </a:t>
            </a:r>
            <a:r>
              <a:rPr lang="en-US" sz="1400" dirty="0"/>
              <a:t>perceived emotion matched </a:t>
            </a:r>
            <a:r>
              <a:rPr lang="en-US" sz="1400" dirty="0" smtClean="0"/>
              <a:t>any hypothesis. In this sense, it is clear that sound provides a benefit to expression in this medium.</a:t>
            </a:r>
            <a:endParaRPr lang="en-US" sz="14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0" y="274650"/>
            <a:ext cx="17925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 </a:t>
            </a:r>
            <a:r>
              <a:rPr lang="en-US" sz="3200" b="0" i="0" u="none" strike="noStrike" cap="none" baseline="0">
                <a:solidFill>
                  <a:schemeClr val="lt1"/>
                </a:solidFill>
                <a:latin typeface="Trebuchet MS"/>
                <a:ea typeface="Trebuchet MS"/>
                <a:cs typeface="Trebuchet MS"/>
                <a:sym typeface="Trebuchet MS"/>
              </a:rPr>
              <a:t>Results</a:t>
            </a:r>
          </a:p>
        </p:txBody>
      </p:sp>
      <p:sp>
        <p:nvSpPr>
          <p:cNvPr id="445" name="Shape 445"/>
          <p:cNvSpPr txBox="1">
            <a:spLocks noGrp="1"/>
          </p:cNvSpPr>
          <p:nvPr>
            <p:ph type="body" idx="1"/>
          </p:nvPr>
        </p:nvSpPr>
        <p:spPr>
          <a:xfrm>
            <a:off x="457200" y="1212516"/>
            <a:ext cx="8229600" cy="45261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None/>
            </a:pPr>
            <a:r>
              <a:rPr lang="en-US" sz="1400" dirty="0" smtClean="0"/>
              <a:t>There was quite a strong response to our exit survey questions. Because our participants were Media Lab students, it is probable that the group was heavily biased, </a:t>
            </a:r>
            <a:r>
              <a:rPr lang="en-US" sz="1400" dirty="0"/>
              <a:t>b</a:t>
            </a:r>
            <a:r>
              <a:rPr lang="en-US" sz="1400" dirty="0" smtClean="0"/>
              <a:t>ut participants seemed to enjoy categorizing the shapes even after 20 repeating sounds and forms. </a:t>
            </a:r>
          </a:p>
          <a:p>
            <a:pPr marL="0" marR="0" lvl="0" indent="0" algn="l" rtl="0">
              <a:spcBef>
                <a:spcPts val="0"/>
              </a:spcBef>
              <a:buClr>
                <a:schemeClr val="dk1"/>
              </a:buClr>
              <a:buSzPct val="100000"/>
              <a:buNone/>
            </a:pPr>
            <a:endParaRPr lang="en-US" sz="1400" dirty="0" smtClean="0"/>
          </a:p>
          <a:p>
            <a:pPr marL="342900" marR="0" lvl="0" indent="-342900" algn="l" rtl="0">
              <a:spcBef>
                <a:spcPts val="0"/>
              </a:spcBef>
              <a:buClr>
                <a:schemeClr val="dk1"/>
              </a:buClr>
              <a:buSzPct val="100000"/>
              <a:buFont typeface="Calibri"/>
              <a:buChar char="•"/>
            </a:pPr>
            <a:r>
              <a:rPr lang="en-US" sz="1400" dirty="0" smtClean="0"/>
              <a:t>In </a:t>
            </a:r>
            <a:r>
              <a:rPr lang="en-US" sz="1400" dirty="0"/>
              <a:t>general, do you think the animated and audio speech bubbles could enhance how dialogue in a visual illustration could convey emotion?</a:t>
            </a:r>
          </a:p>
          <a:p>
            <a:endParaRPr lang="en-US" sz="1400" dirty="0"/>
          </a:p>
          <a:p>
            <a:pPr marL="0" marR="0" lvl="0" indent="0" algn="l" rtl="0">
              <a:spcBef>
                <a:spcPts val="0"/>
              </a:spcBef>
              <a:buNone/>
            </a:pPr>
            <a:r>
              <a:rPr lang="en-US" sz="1400" b="1" dirty="0"/>
              <a:t>	Yes: 84</a:t>
            </a:r>
            <a:r>
              <a:rPr lang="en-US" sz="1400" b="1" dirty="0" smtClean="0"/>
              <a:t>%	            	 Somewhat: 16%		No:0 %</a:t>
            </a:r>
            <a:endParaRPr lang="en-US" sz="1400" b="1" dirty="0"/>
          </a:p>
          <a:p>
            <a:endParaRPr lang="en-US" sz="1400" dirty="0"/>
          </a:p>
          <a:p>
            <a:pPr marL="342900" marR="0" lvl="0" indent="-342900" algn="l" rtl="0">
              <a:spcBef>
                <a:spcPts val="0"/>
              </a:spcBef>
              <a:buClr>
                <a:schemeClr val="dk1"/>
              </a:buClr>
              <a:buSzPct val="100000"/>
              <a:buFont typeface="Calibri"/>
              <a:buChar char="•"/>
            </a:pPr>
            <a:r>
              <a:rPr lang="en-US" sz="1400" dirty="0"/>
              <a:t>Do you think this sort of expressive animation could help you to convey more emotion in an online illustrated story you might be writing?</a:t>
            </a:r>
          </a:p>
          <a:p>
            <a:endParaRPr lang="en-US" sz="1400" b="1" dirty="0"/>
          </a:p>
          <a:p>
            <a:pPr marL="0" lvl="0" indent="0">
              <a:spcBef>
                <a:spcPts val="0"/>
              </a:spcBef>
              <a:buNone/>
            </a:pPr>
            <a:r>
              <a:rPr lang="en-US" sz="1400" b="1" dirty="0"/>
              <a:t>	Yes: 84</a:t>
            </a:r>
            <a:r>
              <a:rPr lang="en-US" sz="1400" b="1" dirty="0" smtClean="0"/>
              <a:t>%      </a:t>
            </a:r>
            <a:r>
              <a:rPr lang="en-US" sz="1400" b="1" dirty="0"/>
              <a:t>	</a:t>
            </a:r>
            <a:r>
              <a:rPr lang="en-US" sz="1400" b="1" dirty="0" smtClean="0"/>
              <a:t>	Somewhat</a:t>
            </a:r>
            <a:r>
              <a:rPr lang="en-US" sz="1400" b="1" dirty="0"/>
              <a:t>: </a:t>
            </a:r>
            <a:r>
              <a:rPr lang="en-US" sz="1400" b="1" dirty="0" smtClean="0"/>
              <a:t>12%</a:t>
            </a:r>
            <a:r>
              <a:rPr lang="en-US" sz="1400" b="1" dirty="0"/>
              <a:t>		No: </a:t>
            </a:r>
            <a:r>
              <a:rPr lang="en-US" sz="1400" b="1" dirty="0" smtClean="0"/>
              <a:t>4</a:t>
            </a:r>
            <a:r>
              <a:rPr lang="en-US" sz="1400" b="1" dirty="0" smtClean="0"/>
              <a:t>%</a:t>
            </a:r>
          </a:p>
          <a:p>
            <a:pPr marL="0" lvl="0" indent="0">
              <a:spcBef>
                <a:spcPts val="0"/>
              </a:spcBef>
              <a:buNone/>
            </a:pPr>
            <a:endParaRPr lang="en-US" sz="1400" b="1" dirty="0"/>
          </a:p>
          <a:p>
            <a:pPr marL="0" lvl="0" indent="0">
              <a:spcBef>
                <a:spcPts val="0"/>
              </a:spcBef>
              <a:buNone/>
            </a:pPr>
            <a:endParaRPr lang="en-US" sz="1400" b="1" dirty="0" smtClean="0"/>
          </a:p>
          <a:p>
            <a:pPr marL="0" lvl="0" indent="0">
              <a:spcBef>
                <a:spcPts val="0"/>
              </a:spcBef>
              <a:buNone/>
            </a:pPr>
            <a:r>
              <a:rPr lang="en-US" sz="1400" dirty="0" smtClean="0"/>
              <a:t>We could conclude that including animated expressive speech bubbles like this in an app such as </a:t>
            </a:r>
            <a:r>
              <a:rPr lang="en-US" sz="1400" dirty="0" err="1" smtClean="0"/>
              <a:t>StoryScape</a:t>
            </a:r>
            <a:r>
              <a:rPr lang="en-US" sz="1400" dirty="0" smtClean="0"/>
              <a:t> could help people to convey more emotion in their stories.</a:t>
            </a:r>
            <a:endParaRPr lang="en-US" sz="14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0" y="274650"/>
            <a:ext cx="61170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a:solidFill>
                  <a:schemeClr val="lt1"/>
                </a:solidFill>
                <a:latin typeface="Trebuchet MS"/>
                <a:ea typeface="Trebuchet MS"/>
                <a:cs typeface="Trebuchet MS"/>
                <a:sym typeface="Trebuchet MS"/>
              </a:rPr>
              <a:t> </a:t>
            </a:r>
            <a:r>
              <a:rPr lang="en-US" sz="3200">
                <a:solidFill>
                  <a:schemeClr val="lt1"/>
                </a:solidFill>
                <a:latin typeface="Trebuchet MS"/>
                <a:ea typeface="Trebuchet MS"/>
                <a:cs typeface="Trebuchet MS"/>
                <a:sym typeface="Trebuchet MS"/>
              </a:rPr>
              <a:t>General Learning &amp; Limitations</a:t>
            </a:r>
          </a:p>
        </p:txBody>
      </p:sp>
      <p:sp>
        <p:nvSpPr>
          <p:cNvPr id="451" name="Shape 451"/>
          <p:cNvSpPr txBox="1">
            <a:spLocks noGrp="1"/>
          </p:cNvSpPr>
          <p:nvPr>
            <p:ph type="body" idx="1"/>
          </p:nvPr>
        </p:nvSpPr>
        <p:spPr>
          <a:xfrm>
            <a:off x="57084" y="1066235"/>
            <a:ext cx="8890693" cy="4953899"/>
          </a:xfrm>
          <a:prstGeom prst="rect">
            <a:avLst/>
          </a:prstGeom>
          <a:noFill/>
          <a:ln>
            <a:noFill/>
          </a:ln>
        </p:spPr>
        <p:txBody>
          <a:bodyPr lIns="91425" tIns="45700" rIns="91425" bIns="45700" anchor="t" anchorCtr="0">
            <a:noAutofit/>
          </a:bodyPr>
          <a:lstStyle/>
          <a:p>
            <a:pPr marL="0" marR="0" lvl="0" indent="0" algn="l" rtl="0">
              <a:spcBef>
                <a:spcPts val="400"/>
              </a:spcBef>
              <a:buClr>
                <a:schemeClr val="dk1"/>
              </a:buClr>
              <a:buSzPct val="100000"/>
              <a:buNone/>
            </a:pPr>
            <a:r>
              <a:rPr lang="en-US" sz="1300" b="1" dirty="0" smtClean="0"/>
              <a:t>Study </a:t>
            </a:r>
            <a:r>
              <a:rPr lang="en-US" sz="1300" b="1" dirty="0"/>
              <a:t>design:</a:t>
            </a:r>
          </a:p>
          <a:p>
            <a:pPr marL="458788" marR="0" lvl="1" indent="-234950" algn="just" rtl="0">
              <a:spcBef>
                <a:spcPts val="400"/>
              </a:spcBef>
              <a:buClr>
                <a:schemeClr val="dk1"/>
              </a:buClr>
              <a:buSzPct val="100000"/>
              <a:buFont typeface="Calibri"/>
              <a:buChar char="–"/>
            </a:pPr>
            <a:r>
              <a:rPr lang="en-US" sz="1300" dirty="0" smtClean="0"/>
              <a:t>A controlled environment ensures our results are much better normalized than if we were to send the study out to the general public. Initially, the hope was to test more combinations with a greater number of people. However, we decided to contribute only a </a:t>
            </a:r>
            <a:endParaRPr lang="en-US" sz="1300" dirty="0"/>
          </a:p>
          <a:p>
            <a:pPr marL="463550" lvl="1" indent="-234950" algn="just">
              <a:spcBef>
                <a:spcPts val="400"/>
              </a:spcBef>
              <a:buSzPct val="100000"/>
            </a:pPr>
            <a:r>
              <a:rPr lang="en-US" sz="1300" dirty="0"/>
              <a:t>A few participants needed some of the words translated during the study, so any further studies must ensure that the language used is comprehensible to all participants, and offer translations if needed</a:t>
            </a:r>
          </a:p>
          <a:p>
            <a:pPr marL="458788" marR="0" lvl="1" indent="-234950" algn="just" rtl="0">
              <a:spcBef>
                <a:spcPts val="400"/>
              </a:spcBef>
              <a:buClr>
                <a:schemeClr val="dk1"/>
              </a:buClr>
              <a:buSzPct val="100000"/>
              <a:buFont typeface="Calibri"/>
              <a:buChar char="–"/>
            </a:pPr>
            <a:r>
              <a:rPr lang="en-US" sz="1300" dirty="0" smtClean="0"/>
              <a:t>Despite </a:t>
            </a:r>
            <a:r>
              <a:rPr lang="en-US" sz="1300" dirty="0" smtClean="0"/>
              <a:t>a long survey at the beginning of a study possibly acting as a good mood leveler and priming people to get into an introspective mood, the </a:t>
            </a:r>
            <a:r>
              <a:rPr lang="en-US" sz="1300" dirty="0"/>
              <a:t>s</a:t>
            </a:r>
            <a:r>
              <a:rPr lang="en-US" sz="1300" dirty="0" smtClean="0"/>
              <a:t>elf</a:t>
            </a:r>
            <a:r>
              <a:rPr lang="en-US" sz="1300" dirty="0"/>
              <a:t>-reported mood data </a:t>
            </a:r>
            <a:r>
              <a:rPr lang="en-US" sz="1300" dirty="0" smtClean="0"/>
              <a:t>we collected didn’t appeal to give </a:t>
            </a:r>
            <a:r>
              <a:rPr lang="en-US" sz="1300" dirty="0"/>
              <a:t>very useful </a:t>
            </a:r>
            <a:r>
              <a:rPr lang="en-US" sz="1300" dirty="0" smtClean="0"/>
              <a:t>data. The hope was that using the BMIS system would provide some insight on participants initial mood. We have learned that self reporting is not necessarily the most effective way to measure emotion and this proved true. However, a long list of 16 questions was a good way to neutralize people before starting the process of rating bubbles. </a:t>
            </a:r>
          </a:p>
          <a:p>
            <a:pPr marL="458788" marR="0" lvl="1" indent="-234950" algn="just" rtl="0">
              <a:spcBef>
                <a:spcPts val="400"/>
              </a:spcBef>
              <a:buClr>
                <a:schemeClr val="dk1"/>
              </a:buClr>
              <a:buSzPct val="100000"/>
              <a:buFont typeface="Calibri"/>
              <a:buChar char="–"/>
            </a:pPr>
            <a:r>
              <a:rPr lang="en-US" sz="1300" dirty="0" smtClean="0"/>
              <a:t>The system we created was capable of mixing and matching every aspect of the animation. With so many options for four parameters, we would have had to give users 160 combinations to exhaustively test for all possibilities. Instead we chose to test a smaller subset of the possible content. The 20 combinations we displayed were carefully chosen to represent what we hoped would be a representative set of emotions. Since we had trouble identifying the more nuanced emotions, it would be a good next step to test more combinations. </a:t>
            </a:r>
            <a:endParaRPr lang="en-US" sz="1300" dirty="0"/>
          </a:p>
          <a:p>
            <a:pPr marL="458788" marR="0" lvl="1" indent="-234950" algn="just" rtl="0">
              <a:spcBef>
                <a:spcPts val="400"/>
              </a:spcBef>
              <a:buClr>
                <a:schemeClr val="dk1"/>
              </a:buClr>
              <a:buSzPct val="100000"/>
              <a:buFont typeface="Calibri"/>
              <a:buChar char="–"/>
            </a:pPr>
            <a:r>
              <a:rPr lang="en-US" sz="1300" dirty="0" smtClean="0"/>
              <a:t>For future versions of the study, we would like to keep track of the number of times an animation is viewed and how long it takes the user to complete each section. </a:t>
            </a:r>
            <a:endParaRPr lang="en-US" sz="1300" dirty="0"/>
          </a:p>
          <a:p>
            <a:pPr marL="0" marR="0" lvl="0" indent="0" algn="just" rtl="0">
              <a:spcBef>
                <a:spcPts val="400"/>
              </a:spcBef>
              <a:buClr>
                <a:schemeClr val="dk1"/>
              </a:buClr>
              <a:buSzPct val="100000"/>
              <a:buNone/>
            </a:pPr>
            <a:r>
              <a:rPr lang="en-US" sz="1300" b="1" dirty="0"/>
              <a:t>Animations:</a:t>
            </a:r>
          </a:p>
          <a:p>
            <a:pPr marL="458788" marR="0" lvl="1" indent="-234950" algn="just" rtl="0">
              <a:spcBef>
                <a:spcPts val="400"/>
              </a:spcBef>
              <a:buClr>
                <a:schemeClr val="dk1"/>
              </a:buClr>
              <a:buSzPct val="100000"/>
              <a:buFont typeface="Calibri"/>
              <a:buChar char="–"/>
            </a:pPr>
            <a:r>
              <a:rPr lang="en-US" sz="1300" dirty="0"/>
              <a:t>If it were possible to have a completely neutral subject for the speech bubbles, that would be </a:t>
            </a:r>
            <a:r>
              <a:rPr lang="en-US" sz="1300" dirty="0" smtClean="0"/>
              <a:t>ideal. Our highest perceived emotion was sadness and this could have been due to the nature of the rocks</a:t>
            </a:r>
            <a:r>
              <a:rPr lang="en-US" sz="1300" dirty="0" smtClean="0"/>
              <a:t>.  </a:t>
            </a:r>
            <a:r>
              <a:rPr lang="en-US" sz="1300" dirty="0" smtClean="0"/>
              <a:t>Future studies could use stick figures.</a:t>
            </a:r>
          </a:p>
          <a:p>
            <a:pPr marL="0" marR="0" lvl="0" indent="0" algn="just" rtl="0">
              <a:spcBef>
                <a:spcPts val="400"/>
              </a:spcBef>
              <a:buClr>
                <a:schemeClr val="dk1"/>
              </a:buClr>
              <a:buSzPct val="100000"/>
              <a:buNone/>
            </a:pPr>
            <a:r>
              <a:rPr lang="en-US" sz="1300" b="1" dirty="0" smtClean="0"/>
              <a:t>Sounds:</a:t>
            </a:r>
          </a:p>
          <a:p>
            <a:pPr marL="458788" marR="0" lvl="1" indent="-234950" algn="just" rtl="0">
              <a:spcBef>
                <a:spcPts val="400"/>
              </a:spcBef>
              <a:buClr>
                <a:schemeClr val="dk1"/>
              </a:buClr>
              <a:buSzPct val="100000"/>
              <a:buFont typeface="Calibri"/>
              <a:buChar char="–"/>
            </a:pPr>
            <a:r>
              <a:rPr lang="en-US" sz="1300" dirty="0" smtClean="0"/>
              <a:t>To </a:t>
            </a:r>
            <a:r>
              <a:rPr lang="en-US" sz="1300" dirty="0" smtClean="0"/>
              <a:t>find </a:t>
            </a:r>
            <a:r>
              <a:rPr lang="en-US" sz="1300" dirty="0" smtClean="0"/>
              <a:t>a mapping from the scales to PAD is not trivial. We made an attempt but our data does not indicate this mapping is particularly effective. If anything it proved that adding sound in any form helps the expressiveness of the animation. Scales as a musical structure were appropriately narrow in </a:t>
            </a:r>
            <a:r>
              <a:rPr lang="en-US" sz="1300" dirty="0"/>
              <a:t>scope</a:t>
            </a:r>
            <a:r>
              <a:rPr lang="en-US" sz="1300" dirty="0" smtClean="0"/>
              <a:t>, and </a:t>
            </a:r>
            <a:r>
              <a:rPr lang="en-US" sz="1300" dirty="0"/>
              <a:t>easy to </a:t>
            </a:r>
            <a:r>
              <a:rPr lang="en-US" sz="1300" dirty="0" smtClean="0"/>
              <a:t>test, but a full implementation in story scape might want to consider more complex melodies. These could be generatively tested in much the same way as the scales. </a:t>
            </a:r>
            <a:endParaRPr lang="en-US" sz="13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0" y="274650"/>
            <a:ext cx="36258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a:solidFill>
                  <a:schemeClr val="lt1"/>
                </a:solidFill>
                <a:latin typeface="Trebuchet MS"/>
                <a:ea typeface="Trebuchet MS"/>
                <a:cs typeface="Trebuchet MS"/>
                <a:sym typeface="Trebuchet MS"/>
              </a:rPr>
              <a:t>Future Work</a:t>
            </a:r>
          </a:p>
        </p:txBody>
      </p:sp>
      <p:sp>
        <p:nvSpPr>
          <p:cNvPr id="457" name="Shape 457"/>
          <p:cNvSpPr txBox="1">
            <a:spLocks noGrp="1"/>
          </p:cNvSpPr>
          <p:nvPr>
            <p:ph type="body" idx="1"/>
          </p:nvPr>
        </p:nvSpPr>
        <p:spPr>
          <a:xfrm>
            <a:off x="457200" y="1649315"/>
            <a:ext cx="8229600" cy="4747722"/>
          </a:xfrm>
          <a:prstGeom prst="rect">
            <a:avLst/>
          </a:prstGeom>
          <a:noFill/>
          <a:ln>
            <a:noFill/>
          </a:ln>
        </p:spPr>
        <p:txBody>
          <a:bodyPr lIns="91425" tIns="45700" rIns="91425" bIns="45700" anchor="t" anchorCtr="0">
            <a:noAutofit/>
          </a:bodyPr>
          <a:lstStyle/>
          <a:p>
            <a:pPr marL="0" marR="0" lvl="0" indent="0" algn="l" rtl="0">
              <a:spcBef>
                <a:spcPts val="0"/>
              </a:spcBef>
              <a:spcAft>
                <a:spcPts val="1200"/>
              </a:spcAft>
              <a:buClr>
                <a:schemeClr val="dk1"/>
              </a:buClr>
              <a:buSzPct val="100000"/>
              <a:buNone/>
            </a:pPr>
            <a:r>
              <a:rPr lang="en-US" sz="1400" b="1" dirty="0" smtClean="0"/>
              <a:t>In the future, we’d like to continue this research with the following additions:</a:t>
            </a:r>
          </a:p>
          <a:p>
            <a:pPr marL="342900" marR="0" lvl="0" indent="-342900" algn="l" rtl="0">
              <a:spcBef>
                <a:spcPts val="0"/>
              </a:spcBef>
              <a:spcAft>
                <a:spcPts val="1200"/>
              </a:spcAft>
              <a:buClr>
                <a:schemeClr val="dk1"/>
              </a:buClr>
              <a:buSzPct val="100000"/>
              <a:buFont typeface="Calibri"/>
              <a:buChar char="•"/>
            </a:pPr>
            <a:r>
              <a:rPr lang="en-US" sz="1400" dirty="0" smtClean="0"/>
              <a:t>If COUHES permits (may require a new proposal) we would like to distribute this tool online and get many more responses. The hope is that if enough responses can be collected, the data would be able to normalize itself with respect to context and environment. </a:t>
            </a:r>
            <a:endParaRPr lang="en-US" sz="1400" dirty="0"/>
          </a:p>
          <a:p>
            <a:pPr marL="342900" marR="0" lvl="0" indent="-342900" algn="l" rtl="0">
              <a:spcBef>
                <a:spcPts val="0"/>
              </a:spcBef>
              <a:spcAft>
                <a:spcPts val="1200"/>
              </a:spcAft>
              <a:buClr>
                <a:schemeClr val="dk1"/>
              </a:buClr>
              <a:buSzPct val="100000"/>
              <a:buFont typeface="Calibri"/>
              <a:buChar char="•"/>
            </a:pPr>
            <a:r>
              <a:rPr lang="en-US" sz="1400" dirty="0" smtClean="0"/>
              <a:t>For a larger study, we would hope to use randomly </a:t>
            </a:r>
            <a:r>
              <a:rPr lang="en-US" sz="1400" dirty="0"/>
              <a:t>generated combinations of timings, scales</a:t>
            </a:r>
            <a:r>
              <a:rPr lang="en-US" sz="1400" dirty="0" smtClean="0"/>
              <a:t>, and bubbles. This provides a very large body of tests to give users. </a:t>
            </a:r>
            <a:endParaRPr lang="en-US" sz="1400" dirty="0"/>
          </a:p>
          <a:p>
            <a:pPr marL="342900" marR="0" lvl="0" indent="-342900" algn="l" rtl="0">
              <a:spcBef>
                <a:spcPts val="0"/>
              </a:spcBef>
              <a:spcAft>
                <a:spcPts val="1200"/>
              </a:spcAft>
              <a:buClr>
                <a:schemeClr val="dk1"/>
              </a:buClr>
              <a:buSzPct val="100000"/>
              <a:buFont typeface="Calibri"/>
              <a:buChar char="•"/>
            </a:pPr>
            <a:r>
              <a:rPr lang="en-US" sz="1400" dirty="0" smtClean="0"/>
              <a:t>Currently, timings are attached to bubbles. The system has the capability to define different timings given a single set of speech bubble animations. Taking advantage of this, the timing could be paired with bubbles in the same way as the scales. </a:t>
            </a:r>
            <a:endParaRPr lang="en-US" sz="1400" dirty="0"/>
          </a:p>
          <a:p>
            <a:pPr marL="342900" marR="0" lvl="0" indent="-342900" algn="l" rtl="0">
              <a:spcBef>
                <a:spcPts val="0"/>
              </a:spcBef>
              <a:spcAft>
                <a:spcPts val="1200"/>
              </a:spcAft>
              <a:buClr>
                <a:schemeClr val="dk1"/>
              </a:buClr>
              <a:buSzPct val="100000"/>
              <a:buFont typeface="Calibri"/>
              <a:buChar char="•"/>
            </a:pPr>
            <a:r>
              <a:rPr lang="en-US" sz="1400" dirty="0" smtClean="0"/>
              <a:t>This system runs entirely in </a:t>
            </a:r>
            <a:r>
              <a:rPr lang="en-US" sz="1400" dirty="0" err="1" smtClean="0"/>
              <a:t>javascript</a:t>
            </a:r>
            <a:r>
              <a:rPr lang="en-US" sz="1400" dirty="0" smtClean="0"/>
              <a:t> with a single HTML file. This should be easily portable to the </a:t>
            </a:r>
            <a:r>
              <a:rPr lang="en-US" sz="1400" dirty="0" err="1"/>
              <a:t>S</a:t>
            </a:r>
            <a:r>
              <a:rPr lang="en-US" sz="1400" dirty="0" err="1" smtClean="0"/>
              <a:t>toryscape</a:t>
            </a:r>
            <a:r>
              <a:rPr lang="en-US" sz="1400" dirty="0" smtClean="0"/>
              <a:t> engine. </a:t>
            </a:r>
          </a:p>
          <a:p>
            <a:pPr marL="342900" marR="0" lvl="0" indent="-342900" algn="l" rtl="0">
              <a:spcBef>
                <a:spcPts val="0"/>
              </a:spcBef>
              <a:spcAft>
                <a:spcPts val="1200"/>
              </a:spcAft>
              <a:buClr>
                <a:schemeClr val="dk1"/>
              </a:buClr>
              <a:buSzPct val="100000"/>
              <a:buFont typeface="Calibri"/>
              <a:buChar char="•"/>
            </a:pPr>
            <a:r>
              <a:rPr lang="en-US" sz="1400" dirty="0" smtClean="0"/>
              <a:t>Once we have an idea of the expressiveness of various shape/scale/timing combinations they could be added to </a:t>
            </a:r>
            <a:r>
              <a:rPr lang="en-US" sz="1400" dirty="0" err="1" smtClean="0"/>
              <a:t>Storyscape</a:t>
            </a:r>
            <a:r>
              <a:rPr lang="en-US" sz="1400" dirty="0" smtClean="0"/>
              <a:t> with text entry. At this point a study could be conducted to analyze how the shapes are used together with text. Does a changing shape/scale/timing affect how text in the bubbles is perceived? </a:t>
            </a:r>
          </a:p>
          <a:p>
            <a:pPr marL="342900" marR="0" lvl="0" indent="-342900" algn="l" rtl="0">
              <a:spcBef>
                <a:spcPts val="0"/>
              </a:spcBef>
              <a:spcAft>
                <a:spcPts val="1200"/>
              </a:spcAft>
              <a:buClr>
                <a:schemeClr val="dk1"/>
              </a:buClr>
              <a:buSzPct val="100000"/>
              <a:buFont typeface="Calibri"/>
              <a:buChar char="•"/>
            </a:pPr>
            <a:r>
              <a:rPr lang="en-US" sz="1400" dirty="0" smtClean="0"/>
              <a:t>Once the bubbles are integrated with </a:t>
            </a:r>
            <a:r>
              <a:rPr lang="en-US" sz="1400" dirty="0" err="1" smtClean="0"/>
              <a:t>Storyscape</a:t>
            </a:r>
            <a:r>
              <a:rPr lang="en-US" sz="1400" dirty="0" smtClean="0"/>
              <a:t>, some analysis could done to understand if people are using the bubbles in the way the corresponds to the models we chose. </a:t>
            </a:r>
            <a:endParaRPr lang="en-US" sz="1400" dirty="0"/>
          </a:p>
        </p:txBody>
      </p:sp>
    </p:spTree>
    <p:extLst>
      <p:ext uri="{BB962C8B-B14F-4D97-AF65-F5344CB8AC3E}">
        <p14:creationId xmlns:p14="http://schemas.microsoft.com/office/powerpoint/2010/main" val="118473785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1600949" y="2413068"/>
            <a:ext cx="6161327" cy="2096301"/>
          </a:xfrm>
          <a:prstGeom prst="rect">
            <a:avLst/>
          </a:prstGeom>
          <a:solidFill>
            <a:srgbClr val="A5A5A5"/>
          </a:solidFill>
          <a:ln>
            <a:noFill/>
          </a:ln>
        </p:spPr>
        <p:txBody>
          <a:bodyPr lIns="91425" tIns="45700" rIns="91425" bIns="45700" anchor="ctr" anchorCtr="0">
            <a:noAutofit/>
          </a:bodyPr>
          <a:lstStyle/>
          <a:p>
            <a:pPr marL="0" marR="0" lvl="0" indent="0" rtl="0">
              <a:spcBef>
                <a:spcPts val="0"/>
              </a:spcBef>
              <a:buClr>
                <a:schemeClr val="lt1"/>
              </a:buClr>
              <a:buSzPct val="25000"/>
              <a:buFont typeface="Trebuchet MS"/>
              <a:buNone/>
            </a:pPr>
            <a:r>
              <a:rPr lang="en-US" sz="3200" dirty="0">
                <a:solidFill>
                  <a:schemeClr val="lt1"/>
                </a:solidFill>
                <a:latin typeface="Trebuchet MS"/>
                <a:ea typeface="Trebuchet MS"/>
                <a:cs typeface="Trebuchet MS"/>
                <a:sym typeface="Trebuchet MS"/>
              </a:rPr>
              <a:t>Thank </a:t>
            </a:r>
            <a:r>
              <a:rPr lang="en-US" sz="3200" dirty="0" smtClean="0">
                <a:solidFill>
                  <a:schemeClr val="lt1"/>
                </a:solidFill>
                <a:latin typeface="Trebuchet MS"/>
                <a:ea typeface="Trebuchet MS"/>
                <a:cs typeface="Trebuchet MS"/>
                <a:sym typeface="Trebuchet MS"/>
              </a:rPr>
              <a:t>you</a:t>
            </a:r>
            <a:br>
              <a:rPr lang="en-US" sz="3200" dirty="0" smtClean="0">
                <a:solidFill>
                  <a:schemeClr val="lt1"/>
                </a:solidFill>
                <a:latin typeface="Trebuchet MS"/>
                <a:ea typeface="Trebuchet MS"/>
                <a:cs typeface="Trebuchet MS"/>
                <a:sym typeface="Trebuchet MS"/>
              </a:rPr>
            </a:br>
            <a:r>
              <a:rPr lang="en-US" sz="3200" dirty="0">
                <a:solidFill>
                  <a:schemeClr val="lt1"/>
                </a:solidFill>
                <a:latin typeface="Trebuchet MS"/>
                <a:ea typeface="Trebuchet MS"/>
                <a:cs typeface="Trebuchet MS"/>
                <a:sym typeface="Trebuchet MS"/>
              </a:rPr>
              <a:t/>
            </a:r>
            <a:br>
              <a:rPr lang="en-US" sz="3200" dirty="0">
                <a:solidFill>
                  <a:schemeClr val="lt1"/>
                </a:solidFill>
                <a:latin typeface="Trebuchet MS"/>
                <a:ea typeface="Trebuchet MS"/>
                <a:cs typeface="Trebuchet MS"/>
                <a:sym typeface="Trebuchet MS"/>
              </a:rPr>
            </a:br>
            <a:r>
              <a:rPr lang="en-US" sz="3200" dirty="0" smtClean="0">
                <a:solidFill>
                  <a:schemeClr val="lt1"/>
                </a:solidFill>
                <a:latin typeface="Trebuchet MS"/>
                <a:ea typeface="Trebuchet MS"/>
                <a:cs typeface="Trebuchet MS"/>
                <a:sym typeface="Trebuchet MS"/>
              </a:rPr>
              <a:t>Further questions:</a:t>
            </a:r>
            <a:br>
              <a:rPr lang="en-US" sz="3200" dirty="0" smtClean="0">
                <a:solidFill>
                  <a:schemeClr val="lt1"/>
                </a:solidFill>
                <a:latin typeface="Trebuchet MS"/>
                <a:ea typeface="Trebuchet MS"/>
                <a:cs typeface="Trebuchet MS"/>
                <a:sym typeface="Trebuchet MS"/>
              </a:rPr>
            </a:br>
            <a:r>
              <a:rPr lang="en-US" sz="3200" dirty="0" smtClean="0">
                <a:solidFill>
                  <a:schemeClr val="lt1"/>
                </a:solidFill>
                <a:latin typeface="Trebuchet MS"/>
                <a:ea typeface="Trebuchet MS"/>
                <a:cs typeface="Trebuchet MS"/>
                <a:sym typeface="Trebuchet MS"/>
                <a:hlinkClick r:id="rId3"/>
              </a:rPr>
              <a:t>pip@mit.edu</a:t>
            </a:r>
            <a:r>
              <a:rPr lang="en-US" sz="3200" dirty="0" smtClean="0">
                <a:solidFill>
                  <a:schemeClr val="lt1"/>
                </a:solidFill>
                <a:latin typeface="Trebuchet MS"/>
                <a:ea typeface="Trebuchet MS"/>
                <a:cs typeface="Trebuchet MS"/>
                <a:sym typeface="Trebuchet MS"/>
              </a:rPr>
              <a:t>, </a:t>
            </a:r>
            <a:r>
              <a:rPr lang="en-US" sz="3200" dirty="0" smtClean="0">
                <a:solidFill>
                  <a:schemeClr val="lt1"/>
                </a:solidFill>
                <a:latin typeface="Trebuchet MS"/>
                <a:ea typeface="Trebuchet MS"/>
                <a:cs typeface="Trebuchet MS"/>
                <a:sym typeface="Trebuchet MS"/>
                <a:hlinkClick r:id="rId4"/>
              </a:rPr>
              <a:t>benb@mit.edu</a:t>
            </a:r>
            <a:endParaRPr lang="en-US" sz="3200" dirty="0">
              <a:solidFill>
                <a:schemeClr val="lt1"/>
              </a:solidFill>
              <a:latin typeface="Trebuchet MS"/>
              <a:ea typeface="Trebuchet MS"/>
              <a:cs typeface="Trebuchet MS"/>
              <a:sym typeface="Trebuchet M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 name="Picture 1" descr="speech-bubbles_happy_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616" y="3881803"/>
            <a:ext cx="3968264" cy="2976198"/>
          </a:xfrm>
          <a:prstGeom prst="rect">
            <a:avLst/>
          </a:prstGeom>
        </p:spPr>
      </p:pic>
      <p:sp>
        <p:nvSpPr>
          <p:cNvPr id="116" name="Shape 116"/>
          <p:cNvSpPr txBox="1">
            <a:spLocks noGrp="1"/>
          </p:cNvSpPr>
          <p:nvPr>
            <p:ph type="title"/>
          </p:nvPr>
        </p:nvSpPr>
        <p:spPr>
          <a:xfrm>
            <a:off x="0" y="274650"/>
            <a:ext cx="39678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a:solidFill>
                  <a:schemeClr val="lt1"/>
                </a:solidFill>
                <a:latin typeface="Trebuchet MS"/>
                <a:ea typeface="Trebuchet MS"/>
                <a:cs typeface="Trebuchet MS"/>
                <a:sym typeface="Trebuchet MS"/>
              </a:rPr>
              <a:t>  Project </a:t>
            </a:r>
            <a:r>
              <a:rPr lang="en-US" sz="3200">
                <a:solidFill>
                  <a:schemeClr val="lt1"/>
                </a:solidFill>
                <a:latin typeface="Trebuchet MS"/>
                <a:ea typeface="Trebuchet MS"/>
                <a:cs typeface="Trebuchet MS"/>
                <a:sym typeface="Trebuchet MS"/>
              </a:rPr>
              <a:t>Application</a:t>
            </a:r>
          </a:p>
        </p:txBody>
      </p:sp>
      <p:sp>
        <p:nvSpPr>
          <p:cNvPr id="117" name="Shape 117"/>
          <p:cNvSpPr txBox="1">
            <a:spLocks noGrp="1"/>
          </p:cNvSpPr>
          <p:nvPr>
            <p:ph type="body" idx="1"/>
          </p:nvPr>
        </p:nvSpPr>
        <p:spPr>
          <a:xfrm>
            <a:off x="457200" y="1248841"/>
            <a:ext cx="8229600" cy="4273199"/>
          </a:xfrm>
          <a:prstGeom prst="rect">
            <a:avLst/>
          </a:prstGeom>
          <a:noFill/>
          <a:ln>
            <a:noFill/>
          </a:ln>
        </p:spPr>
        <p:txBody>
          <a:bodyPr lIns="91425" tIns="45700" rIns="91425" bIns="45700" anchor="t" anchorCtr="0">
            <a:noAutofit/>
          </a:bodyPr>
          <a:lstStyle/>
          <a:p>
            <a:pPr marL="0" marR="0" lvl="0" indent="0" algn="just" rtl="0">
              <a:spcBef>
                <a:spcPts val="0"/>
              </a:spcBef>
              <a:buClr>
                <a:schemeClr val="dk1"/>
              </a:buClr>
              <a:buSzPct val="25000"/>
              <a:buFont typeface="Calibri"/>
              <a:buNone/>
            </a:pPr>
            <a:r>
              <a:rPr lang="en-US" sz="1400" dirty="0" smtClean="0"/>
              <a:t>But what shape should we create?  We wanted to create some shapes and sounds that would be generally applicable to any of the stories users of </a:t>
            </a:r>
            <a:r>
              <a:rPr lang="en-US" sz="1400" dirty="0" err="1" smtClean="0"/>
              <a:t>StoryScape</a:t>
            </a:r>
            <a:r>
              <a:rPr lang="en-US" sz="1400" dirty="0" smtClean="0"/>
              <a:t> wanted to create.  As users in </a:t>
            </a:r>
            <a:r>
              <a:rPr lang="en-US" sz="1400" dirty="0" err="1" smtClean="0"/>
              <a:t>StoryScape</a:t>
            </a:r>
            <a:r>
              <a:rPr lang="en-US" sz="1400" dirty="0" smtClean="0"/>
              <a:t> can upload any images they wanted, this made the task of selecting a shape or object which would be broadly useful to all the types of stories that the users wanted to create.  Researching existing stories created on the platform highlighted the one commonality across all the stories however: speech bubbles to contain the narration or dialogue text.  The existing speech bubbles were very simple boxes,</a:t>
            </a:r>
            <a:r>
              <a:rPr lang="en-US" sz="1400" dirty="0"/>
              <a:t> </a:t>
            </a:r>
            <a:r>
              <a:rPr lang="en-US" sz="1400" dirty="0" smtClean="0"/>
              <a:t>and if the user chose not to upload any sounds or voices relating to the speech bubble, it is only the text contained within the bubble that expresses the emotional sentiment of the story.  What if the speech bubbles themselves could express emotion?  How could their shape change to indicate the emotion of the text contained within?  How could emotional sounds attached to the speech bubble enhance the emotional communication of the message?</a:t>
            </a:r>
          </a:p>
          <a:p>
            <a:pPr marL="0" marR="0" lvl="0" indent="0" algn="just" rtl="0">
              <a:spcBef>
                <a:spcPts val="0"/>
              </a:spcBef>
              <a:buClr>
                <a:schemeClr val="dk1"/>
              </a:buClr>
              <a:buSzPct val="25000"/>
              <a:buFont typeface="Calibri"/>
              <a:buNone/>
            </a:pPr>
            <a:endParaRPr lang="en-US" sz="1400" dirty="0"/>
          </a:p>
          <a:p>
            <a:pPr marL="0" marR="0" lvl="0" indent="0" algn="just" rtl="0">
              <a:spcBef>
                <a:spcPts val="0"/>
              </a:spcBef>
              <a:buClr>
                <a:schemeClr val="dk1"/>
              </a:buClr>
              <a:buSzPct val="25000"/>
              <a:buFont typeface="Calibri"/>
              <a:buNone/>
            </a:pPr>
            <a:r>
              <a:rPr lang="en-US" sz="1400" dirty="0" smtClean="0"/>
              <a:t>So to explore this idea of adding emotional communication to the text areas in the </a:t>
            </a:r>
            <a:r>
              <a:rPr lang="en-US" sz="1400" dirty="0" err="1" smtClean="0"/>
              <a:t>StoryScape</a:t>
            </a:r>
            <a:r>
              <a:rPr lang="en-US" sz="1400" dirty="0" smtClean="0"/>
              <a:t> app, we decided to create a range of  </a:t>
            </a:r>
            <a:r>
              <a:rPr lang="en-US" sz="1400" b="1" dirty="0"/>
              <a:t>e</a:t>
            </a:r>
            <a:r>
              <a:rPr lang="en-US" sz="1400" b="1" dirty="0" smtClean="0"/>
              <a:t>xpressive </a:t>
            </a:r>
            <a:r>
              <a:rPr lang="en-US" sz="1400" b="1" dirty="0"/>
              <a:t>speech </a:t>
            </a:r>
            <a:r>
              <a:rPr lang="en-US" sz="1400" b="1" dirty="0" smtClean="0"/>
              <a:t>bubbles </a:t>
            </a:r>
            <a:r>
              <a:rPr lang="en-US" sz="1400" dirty="0" smtClean="0"/>
              <a:t>– just like the one below!</a:t>
            </a:r>
            <a:r>
              <a:rPr lang="en-US" sz="1400" b="0" i="0" u="none" strike="noStrike" cap="none" baseline="0" dirty="0" smtClean="0">
                <a:solidFill>
                  <a:schemeClr val="dk1"/>
                </a:solidFill>
                <a:sym typeface="Calibri"/>
              </a:rPr>
              <a:t> </a:t>
            </a:r>
            <a:endParaRPr lang="en-US" sz="1400" b="0" i="0" u="none" strike="noStrike" cap="none" baseline="0" dirty="0">
              <a:solidFill>
                <a:schemeClr val="dk1"/>
              </a:solidFill>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0" y="274637"/>
            <a:ext cx="2959048" cy="68457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a:solidFill>
                  <a:schemeClr val="lt1"/>
                </a:solidFill>
                <a:latin typeface="Trebuchet MS"/>
                <a:ea typeface="Trebuchet MS"/>
                <a:cs typeface="Trebuchet MS"/>
                <a:sym typeface="Trebuchet MS"/>
              </a:rPr>
              <a:t>  Project Aims</a:t>
            </a:r>
          </a:p>
        </p:txBody>
      </p:sp>
      <p:sp>
        <p:nvSpPr>
          <p:cNvPr id="124" name="Shape 12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just" rtl="0">
              <a:spcBef>
                <a:spcPts val="0"/>
              </a:spcBef>
              <a:spcAft>
                <a:spcPts val="1200"/>
              </a:spcAft>
              <a:buClr>
                <a:schemeClr val="dk1"/>
              </a:buClr>
              <a:buSzPct val="100000"/>
              <a:buNone/>
            </a:pPr>
            <a:r>
              <a:rPr lang="en-US" sz="1400" b="0" i="0" u="none" strike="noStrike" cap="none" baseline="0" dirty="0" smtClean="0">
                <a:solidFill>
                  <a:schemeClr val="dk1"/>
                </a:solidFill>
                <a:sym typeface="Calibri"/>
              </a:rPr>
              <a:t>Given our</a:t>
            </a:r>
            <a:r>
              <a:rPr lang="en-US" sz="1400" b="0" i="0" u="none" strike="noStrike" cap="none" dirty="0" smtClean="0">
                <a:solidFill>
                  <a:schemeClr val="dk1"/>
                </a:solidFill>
                <a:sym typeface="Calibri"/>
              </a:rPr>
              <a:t> end goal of developing a range of emotive shapes and sounds for speech bubbles to enhance the communication of emotion in the text areas of the </a:t>
            </a:r>
            <a:r>
              <a:rPr lang="en-US" sz="1400" b="0" i="0" u="none" strike="noStrike" cap="none" dirty="0" err="1" smtClean="0">
                <a:solidFill>
                  <a:schemeClr val="dk1"/>
                </a:solidFill>
                <a:sym typeface="Calibri"/>
              </a:rPr>
              <a:t>StoryScape</a:t>
            </a:r>
            <a:r>
              <a:rPr lang="en-US" sz="1400" b="0" i="0" u="none" strike="noStrike" cap="none" dirty="0" smtClean="0">
                <a:solidFill>
                  <a:schemeClr val="dk1"/>
                </a:solidFill>
                <a:sym typeface="Calibri"/>
              </a:rPr>
              <a:t> app, the aims for this project included:</a:t>
            </a:r>
            <a:endParaRPr lang="en-US" sz="1400" b="0" i="0" u="none" strike="noStrike" cap="none" baseline="0" dirty="0" smtClean="0">
              <a:solidFill>
                <a:schemeClr val="dk1"/>
              </a:solidFill>
              <a:sym typeface="Calibri"/>
            </a:endParaRPr>
          </a:p>
          <a:p>
            <a:pPr marL="342900" marR="0" lvl="0" indent="-342900" algn="l" rtl="0">
              <a:spcBef>
                <a:spcPts val="0"/>
              </a:spcBef>
              <a:spcAft>
                <a:spcPts val="1200"/>
              </a:spcAft>
              <a:buClr>
                <a:schemeClr val="dk1"/>
              </a:buClr>
              <a:buSzPct val="100000"/>
              <a:buFont typeface="Calibri"/>
              <a:buChar char="•"/>
            </a:pPr>
            <a:r>
              <a:rPr lang="en-US" sz="1400" b="0" i="0" u="none" strike="noStrike" cap="none" baseline="0" dirty="0" smtClean="0">
                <a:solidFill>
                  <a:schemeClr val="dk1"/>
                </a:solidFill>
                <a:sym typeface="Calibri"/>
              </a:rPr>
              <a:t>Investigate </a:t>
            </a:r>
            <a:r>
              <a:rPr lang="en-US" sz="1400" b="0" i="0" u="none" strike="noStrike" cap="none" baseline="0" dirty="0">
                <a:solidFill>
                  <a:schemeClr val="dk1"/>
                </a:solidFill>
                <a:sym typeface="Calibri"/>
              </a:rPr>
              <a:t>the representation of emotion through sound and shape </a:t>
            </a:r>
          </a:p>
          <a:p>
            <a:pPr marL="342900" marR="0" lvl="0" indent="-342900" algn="l" rtl="0">
              <a:spcBef>
                <a:spcPts val="400"/>
              </a:spcBef>
              <a:spcAft>
                <a:spcPts val="1200"/>
              </a:spcAft>
              <a:buClr>
                <a:schemeClr val="dk1"/>
              </a:buClr>
              <a:buSzPct val="100000"/>
              <a:buFont typeface="Calibri"/>
              <a:buChar char="•"/>
            </a:pPr>
            <a:r>
              <a:rPr lang="en-US" sz="1400" b="0" i="0" u="none" strike="noStrike" cap="none" baseline="0" dirty="0">
                <a:solidFill>
                  <a:schemeClr val="dk1"/>
                </a:solidFill>
                <a:sym typeface="Calibri"/>
              </a:rPr>
              <a:t>Develop hypothetical frameworks for emotive sounds and shapes </a:t>
            </a:r>
            <a:r>
              <a:rPr lang="en-US" sz="1400" dirty="0"/>
              <a:t>applied to</a:t>
            </a:r>
            <a:r>
              <a:rPr lang="en-US" sz="1400" b="0" i="0" u="none" strike="noStrike" cap="none" baseline="0" dirty="0">
                <a:solidFill>
                  <a:schemeClr val="dk1"/>
                </a:solidFill>
                <a:sym typeface="Calibri"/>
              </a:rPr>
              <a:t> expressive speech bubbles</a:t>
            </a:r>
          </a:p>
          <a:p>
            <a:pPr marL="342900" marR="0" lvl="0" indent="-342900" algn="l" rtl="0">
              <a:spcBef>
                <a:spcPts val="400"/>
              </a:spcBef>
              <a:spcAft>
                <a:spcPts val="1200"/>
              </a:spcAft>
              <a:buClr>
                <a:schemeClr val="dk1"/>
              </a:buClr>
              <a:buSzPct val="100000"/>
              <a:buFont typeface="Calibri"/>
              <a:buChar char="•"/>
            </a:pPr>
            <a:r>
              <a:rPr lang="en-US" sz="1400" b="0" i="0" u="none" strike="noStrike" cap="none" baseline="0" dirty="0">
                <a:solidFill>
                  <a:schemeClr val="dk1"/>
                </a:solidFill>
                <a:sym typeface="Calibri"/>
              </a:rPr>
              <a:t>Evaluate the effectiveness of emotive sounds and shapes in qualitative user studies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1899000" y="2788850"/>
            <a:ext cx="5345999" cy="684600"/>
          </a:xfrm>
          <a:prstGeom prst="rect">
            <a:avLst/>
          </a:prstGeom>
          <a:solidFill>
            <a:srgbClr val="A5A5A5"/>
          </a:solidFill>
          <a:ln>
            <a:noFill/>
          </a:ln>
        </p:spPr>
        <p:txBody>
          <a:bodyPr lIns="91425" tIns="45700" rIns="91425" bIns="45700" anchor="ctr" anchorCtr="0">
            <a:noAutofit/>
          </a:bodyPr>
          <a:lstStyle/>
          <a:p>
            <a:pPr marL="0" marR="0" lvl="0" indent="0" rtl="0">
              <a:spcBef>
                <a:spcPts val="0"/>
              </a:spcBef>
              <a:buClr>
                <a:schemeClr val="lt1"/>
              </a:buClr>
              <a:buSzPct val="25000"/>
              <a:buFont typeface="Trebuchet MS"/>
              <a:buNone/>
            </a:pPr>
            <a:r>
              <a:rPr lang="en-US" sz="3200" dirty="0" smtClean="0">
                <a:solidFill>
                  <a:schemeClr val="lt1"/>
                </a:solidFill>
                <a:latin typeface="Trebuchet MS"/>
                <a:ea typeface="Trebuchet MS"/>
                <a:cs typeface="Trebuchet MS"/>
                <a:sym typeface="Trebuchet MS"/>
              </a:rPr>
              <a:t>Background</a:t>
            </a:r>
            <a:endParaRPr lang="en-US" sz="3200"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5165832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Shape 130"/>
          <p:cNvSpPr/>
          <p:nvPr/>
        </p:nvSpPr>
        <p:spPr>
          <a:xfrm>
            <a:off x="4765853" y="2710023"/>
            <a:ext cx="3712029" cy="3669732"/>
          </a:xfrm>
          <a:prstGeom prst="rect">
            <a:avLst/>
          </a:prstGeom>
          <a:blipFill>
            <a:blip r:embed="rId3"/>
            <a:stretch>
              <a:fillRect/>
            </a:stretch>
          </a:blipFill>
        </p:spPr>
      </p:sp>
      <p:sp>
        <p:nvSpPr>
          <p:cNvPr id="131" name="Shape 131"/>
          <p:cNvSpPr txBox="1">
            <a:spLocks noGrp="1"/>
          </p:cNvSpPr>
          <p:nvPr>
            <p:ph type="title"/>
          </p:nvPr>
        </p:nvSpPr>
        <p:spPr>
          <a:xfrm>
            <a:off x="0" y="274637"/>
            <a:ext cx="5823600" cy="68460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dirty="0">
                <a:solidFill>
                  <a:schemeClr val="lt1"/>
                </a:solidFill>
                <a:latin typeface="Trebuchet MS"/>
                <a:ea typeface="Trebuchet MS"/>
                <a:cs typeface="Trebuchet MS"/>
                <a:sym typeface="Trebuchet MS"/>
              </a:rPr>
              <a:t>  Background: Emotive Shapes</a:t>
            </a:r>
          </a:p>
        </p:txBody>
      </p:sp>
      <p:grpSp>
        <p:nvGrpSpPr>
          <p:cNvPr id="2" name="Group 1"/>
          <p:cNvGrpSpPr/>
          <p:nvPr/>
        </p:nvGrpSpPr>
        <p:grpSpPr>
          <a:xfrm>
            <a:off x="493927" y="2911655"/>
            <a:ext cx="3685234" cy="3468099"/>
            <a:chOff x="0" y="1553271"/>
            <a:chExt cx="5143325" cy="4840278"/>
          </a:xfrm>
        </p:grpSpPr>
        <p:sp>
          <p:nvSpPr>
            <p:cNvPr id="132" name="Shape 132"/>
            <p:cNvSpPr/>
            <p:nvPr/>
          </p:nvSpPr>
          <p:spPr>
            <a:xfrm>
              <a:off x="2618247" y="1553271"/>
              <a:ext cx="2525075" cy="2582299"/>
            </a:xfrm>
            <a:prstGeom prst="rect">
              <a:avLst/>
            </a:prstGeom>
            <a:blipFill>
              <a:blip r:embed="rId4"/>
              <a:stretch>
                <a:fillRect/>
              </a:stretch>
            </a:blipFill>
            <a:ln>
              <a:noFill/>
            </a:ln>
          </p:spPr>
        </p:sp>
        <p:sp>
          <p:nvSpPr>
            <p:cNvPr id="134" name="Shape 134"/>
            <p:cNvSpPr/>
            <p:nvPr/>
          </p:nvSpPr>
          <p:spPr>
            <a:xfrm>
              <a:off x="0" y="1553275"/>
              <a:ext cx="2690750" cy="2934699"/>
            </a:xfrm>
            <a:prstGeom prst="rect">
              <a:avLst/>
            </a:prstGeom>
            <a:blipFill>
              <a:blip r:embed="rId5"/>
              <a:stretch>
                <a:fillRect/>
              </a:stretch>
            </a:blipFill>
            <a:ln>
              <a:noFill/>
            </a:ln>
          </p:spPr>
        </p:sp>
        <p:sp>
          <p:nvSpPr>
            <p:cNvPr id="135" name="Shape 135"/>
            <p:cNvSpPr/>
            <p:nvPr/>
          </p:nvSpPr>
          <p:spPr>
            <a:xfrm>
              <a:off x="0" y="3811250"/>
              <a:ext cx="5143325" cy="2582299"/>
            </a:xfrm>
            <a:prstGeom prst="rect">
              <a:avLst/>
            </a:prstGeom>
            <a:blipFill>
              <a:blip r:embed="rId6"/>
              <a:stretch>
                <a:fillRect/>
              </a:stretch>
            </a:blipFill>
            <a:ln>
              <a:noFill/>
            </a:ln>
          </p:spPr>
        </p:sp>
      </p:grpSp>
      <p:sp>
        <p:nvSpPr>
          <p:cNvPr id="136" name="Shape 136"/>
          <p:cNvSpPr txBox="1"/>
          <p:nvPr/>
        </p:nvSpPr>
        <p:spPr>
          <a:xfrm>
            <a:off x="536580" y="6347486"/>
            <a:ext cx="3956553" cy="554754"/>
          </a:xfrm>
          <a:prstGeom prst="rect">
            <a:avLst/>
          </a:prstGeom>
        </p:spPr>
        <p:txBody>
          <a:bodyPr lIns="91425" tIns="91425" rIns="91425" bIns="91425" anchor="ctr" anchorCtr="0">
            <a:noAutofit/>
          </a:bodyPr>
          <a:lstStyle/>
          <a:p>
            <a:pPr lvl="0" rtl="0">
              <a:buNone/>
            </a:pPr>
            <a:r>
              <a:rPr lang="en-US" sz="1000" dirty="0">
                <a:solidFill>
                  <a:srgbClr val="222222"/>
                </a:solidFill>
                <a:latin typeface="Calibri"/>
                <a:cs typeface="Calibri"/>
              </a:rPr>
              <a:t>Manning, A. D. (1998). Understanding comics: The invisible art. </a:t>
            </a:r>
            <a:r>
              <a:rPr lang="en-US" sz="1000" i="1" dirty="0">
                <a:solidFill>
                  <a:srgbClr val="222222"/>
                </a:solidFill>
                <a:latin typeface="Calibri"/>
                <a:cs typeface="Calibri"/>
              </a:rPr>
              <a:t>Professional Communication, IEEE Transactions on</a:t>
            </a:r>
            <a:r>
              <a:rPr lang="en-US" sz="1000" dirty="0">
                <a:solidFill>
                  <a:srgbClr val="222222"/>
                </a:solidFill>
                <a:latin typeface="Calibri"/>
                <a:cs typeface="Calibri"/>
              </a:rPr>
              <a:t>, </a:t>
            </a:r>
            <a:r>
              <a:rPr lang="en-US" sz="1000" i="1" dirty="0">
                <a:solidFill>
                  <a:srgbClr val="222222"/>
                </a:solidFill>
                <a:latin typeface="Calibri"/>
                <a:cs typeface="Calibri"/>
              </a:rPr>
              <a:t>41</a:t>
            </a:r>
            <a:r>
              <a:rPr lang="en-US" sz="1000" dirty="0">
                <a:solidFill>
                  <a:srgbClr val="222222"/>
                </a:solidFill>
                <a:latin typeface="Calibri"/>
                <a:cs typeface="Calibri"/>
              </a:rPr>
              <a:t>(1), 66-69.</a:t>
            </a:r>
          </a:p>
        </p:txBody>
      </p:sp>
      <p:sp>
        <p:nvSpPr>
          <p:cNvPr id="129" name="Shape 129"/>
          <p:cNvSpPr txBox="1">
            <a:spLocks noGrp="1"/>
          </p:cNvSpPr>
          <p:nvPr>
            <p:ph type="body" idx="1"/>
          </p:nvPr>
        </p:nvSpPr>
        <p:spPr>
          <a:xfrm>
            <a:off x="362450" y="1017488"/>
            <a:ext cx="8229600" cy="1969889"/>
          </a:xfrm>
          <a:prstGeom prst="rect">
            <a:avLst/>
          </a:prstGeom>
          <a:noFill/>
        </p:spPr>
        <p:txBody>
          <a:bodyPr lIns="91425" tIns="91425" rIns="91425" bIns="91425" anchor="t" anchorCtr="0">
            <a:noAutofit/>
          </a:bodyPr>
          <a:lstStyle/>
          <a:p>
            <a:pPr marL="1588" lvl="0" indent="0" algn="just">
              <a:spcBef>
                <a:spcPts val="0"/>
              </a:spcBef>
              <a:buClr>
                <a:srgbClr val="000000"/>
              </a:buClr>
            </a:pPr>
            <a:r>
              <a:rPr lang="en-US" sz="1400" dirty="0">
                <a:solidFill>
                  <a:srgbClr val="000000"/>
                </a:solidFill>
                <a:latin typeface="Calibri"/>
                <a:ea typeface="Calibri"/>
                <a:cs typeface="Calibri"/>
                <a:sym typeface="Calibri"/>
              </a:rPr>
              <a:t>Emotions can be communicated through simple static or dynamic </a:t>
            </a:r>
            <a:r>
              <a:rPr lang="en-US" sz="1400" dirty="0" smtClean="0">
                <a:solidFill>
                  <a:srgbClr val="000000"/>
                </a:solidFill>
                <a:latin typeface="Calibri"/>
                <a:ea typeface="Calibri"/>
                <a:cs typeface="Calibri"/>
                <a:sym typeface="Calibri"/>
              </a:rPr>
              <a:t>shapes.  This has been shown extensively in the arts, from animation to comic books.  Disney shows how even static images of a simple flour sack can show a range of emotion </a:t>
            </a:r>
            <a:r>
              <a:rPr lang="en-US" sz="1400" dirty="0">
                <a:solidFill>
                  <a:srgbClr val="000000"/>
                </a:solidFill>
                <a:latin typeface="Calibri"/>
                <a:ea typeface="Calibri"/>
                <a:cs typeface="Calibri"/>
                <a:sym typeface="Calibri"/>
              </a:rPr>
              <a:t>by adding </a:t>
            </a:r>
            <a:r>
              <a:rPr lang="en-US" sz="1400" dirty="0" smtClean="0">
                <a:solidFill>
                  <a:srgbClr val="000000"/>
                </a:solidFill>
                <a:latin typeface="Calibri"/>
                <a:ea typeface="Calibri"/>
                <a:cs typeface="Calibri"/>
                <a:sym typeface="Calibri"/>
              </a:rPr>
              <a:t>anthropomorphic shapes and postures (Thomas).  The different qualities of movement afforded by the dynamic medium of animation enhance this emotional communication even further.  Comic book design also provides interesting examples of how even the most simple lines can communicate different emotional qualities, just through its smoothness or the angle of it on the page (Manning).  Speech bubbles are also extensively used in comic book design, and can also provide some inspiration for how we can approach this area of expressive speech bubble shape in this project.</a:t>
            </a:r>
            <a:endParaRPr lang="en-US" sz="1400" dirty="0">
              <a:solidFill>
                <a:srgbClr val="000000"/>
              </a:solidFill>
              <a:latin typeface="Calibri"/>
              <a:ea typeface="Calibri"/>
              <a:cs typeface="Calibri"/>
              <a:sym typeface="Calibri"/>
            </a:endParaRPr>
          </a:p>
        </p:txBody>
      </p:sp>
      <p:sp>
        <p:nvSpPr>
          <p:cNvPr id="3" name="Rectangle 2"/>
          <p:cNvSpPr/>
          <p:nvPr/>
        </p:nvSpPr>
        <p:spPr>
          <a:xfrm>
            <a:off x="5118539" y="6427113"/>
            <a:ext cx="3706029" cy="400110"/>
          </a:xfrm>
          <a:prstGeom prst="rect">
            <a:avLst/>
          </a:prstGeom>
        </p:spPr>
        <p:txBody>
          <a:bodyPr wrap="square">
            <a:spAutoFit/>
          </a:bodyPr>
          <a:lstStyle/>
          <a:p>
            <a:r>
              <a:rPr lang="en-US" sz="1000" dirty="0">
                <a:solidFill>
                  <a:schemeClr val="tx1">
                    <a:lumMod val="75000"/>
                    <a:lumOff val="25000"/>
                  </a:schemeClr>
                </a:solidFill>
                <a:latin typeface="Calibri"/>
                <a:cs typeface="Calibri"/>
              </a:rPr>
              <a:t>The animated flour sack from </a:t>
            </a:r>
            <a:r>
              <a:rPr lang="en-US" sz="1000" i="1" dirty="0">
                <a:solidFill>
                  <a:schemeClr val="tx1">
                    <a:lumMod val="75000"/>
                    <a:lumOff val="25000"/>
                  </a:schemeClr>
                </a:solidFill>
                <a:latin typeface="Calibri"/>
                <a:cs typeface="Calibri"/>
              </a:rPr>
              <a:t>“The Illusion of Life: Disney Animation” </a:t>
            </a:r>
            <a:r>
              <a:rPr lang="en-US" sz="1000" dirty="0">
                <a:solidFill>
                  <a:schemeClr val="tx1">
                    <a:lumMod val="75000"/>
                    <a:lumOff val="25000"/>
                  </a:schemeClr>
                </a:solidFill>
                <a:latin typeface="Calibri"/>
                <a:cs typeface="Calibri"/>
              </a:rPr>
              <a:t>by Johnston &amp; Thomas, 1995.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0" y="274637"/>
            <a:ext cx="5823514" cy="684570"/>
          </a:xfrm>
          <a:prstGeom prst="rect">
            <a:avLst/>
          </a:prstGeom>
          <a:solidFill>
            <a:srgbClr val="A5A5A5"/>
          </a:solid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3200" b="0" i="0" u="none" strike="noStrike" cap="none" baseline="0">
                <a:solidFill>
                  <a:schemeClr val="lt1"/>
                </a:solidFill>
                <a:latin typeface="Trebuchet MS"/>
                <a:ea typeface="Trebuchet MS"/>
                <a:cs typeface="Trebuchet MS"/>
                <a:sym typeface="Trebuchet MS"/>
              </a:rPr>
              <a:t>  Background: Emotive Shapes</a:t>
            </a:r>
          </a:p>
        </p:txBody>
      </p:sp>
      <p:sp>
        <p:nvSpPr>
          <p:cNvPr id="142" name="Shape 142"/>
          <p:cNvSpPr txBox="1"/>
          <p:nvPr/>
        </p:nvSpPr>
        <p:spPr>
          <a:xfrm>
            <a:off x="531150" y="0"/>
            <a:ext cx="7635900" cy="3000000"/>
          </a:xfrm>
          <a:prstGeom prst="rect">
            <a:avLst/>
          </a:prstGeom>
        </p:spPr>
        <p:txBody>
          <a:bodyPr lIns="91425" tIns="91425" rIns="91425" bIns="91425" anchor="ctr" anchorCtr="0">
            <a:noAutofit/>
          </a:bodyPr>
          <a:lstStyle/>
          <a:p>
            <a:pPr lvl="0" rtl="0">
              <a:buNone/>
            </a:pPr>
            <a:endParaRPr lang="en-US" sz="1600" dirty="0">
              <a:solidFill>
                <a:schemeClr val="dk1"/>
              </a:solidFill>
              <a:latin typeface="Calibri"/>
              <a:ea typeface="Calibri"/>
              <a:cs typeface="Calibri"/>
              <a:sym typeface="Calibri"/>
            </a:endParaRPr>
          </a:p>
        </p:txBody>
      </p:sp>
      <p:sp>
        <p:nvSpPr>
          <p:cNvPr id="143" name="Shape 143"/>
          <p:cNvSpPr/>
          <p:nvPr/>
        </p:nvSpPr>
        <p:spPr>
          <a:xfrm>
            <a:off x="242138" y="2714512"/>
            <a:ext cx="4323194" cy="3072497"/>
          </a:xfrm>
          <a:prstGeom prst="rect">
            <a:avLst/>
          </a:prstGeom>
          <a:blipFill>
            <a:blip r:embed="rId3"/>
            <a:srcRect/>
            <a:stretch>
              <a:fillRect b="-24398"/>
            </a:stretch>
          </a:blipFill>
        </p:spPr>
      </p:sp>
      <p:sp>
        <p:nvSpPr>
          <p:cNvPr id="144" name="Shape 144"/>
          <p:cNvSpPr/>
          <p:nvPr/>
        </p:nvSpPr>
        <p:spPr>
          <a:xfrm>
            <a:off x="4705497" y="2785872"/>
            <a:ext cx="4206665" cy="3001137"/>
          </a:xfrm>
          <a:prstGeom prst="rect">
            <a:avLst/>
          </a:prstGeom>
          <a:blipFill>
            <a:blip r:embed="rId4"/>
            <a:srcRect/>
            <a:stretch>
              <a:fillRect b="-12602"/>
            </a:stretch>
          </a:blipFill>
        </p:spPr>
      </p:sp>
      <p:sp>
        <p:nvSpPr>
          <p:cNvPr id="6" name="Rectangle 5"/>
          <p:cNvSpPr/>
          <p:nvPr/>
        </p:nvSpPr>
        <p:spPr>
          <a:xfrm>
            <a:off x="121249" y="5748986"/>
            <a:ext cx="4572000" cy="553998"/>
          </a:xfrm>
          <a:prstGeom prst="rect">
            <a:avLst/>
          </a:prstGeom>
        </p:spPr>
        <p:txBody>
          <a:bodyPr>
            <a:spAutoFit/>
          </a:bodyPr>
          <a:lstStyle/>
          <a:p>
            <a:r>
              <a:rPr lang="en-US" sz="1000" dirty="0" err="1">
                <a:latin typeface="Calibri"/>
                <a:cs typeface="Calibri"/>
              </a:rPr>
              <a:t>Poffenberger</a:t>
            </a:r>
            <a:r>
              <a:rPr lang="en-US" sz="1000" dirty="0">
                <a:latin typeface="Calibri"/>
                <a:cs typeface="Calibri"/>
              </a:rPr>
              <a:t>, A. T., &amp; Barrows, B. </a:t>
            </a:r>
            <a:r>
              <a:rPr lang="en-US" sz="1000" dirty="0" smtClean="0">
                <a:latin typeface="Calibri"/>
                <a:cs typeface="Calibri"/>
              </a:rPr>
              <a:t>E.  </a:t>
            </a:r>
            <a:r>
              <a:rPr lang="en-US" sz="1000" i="1" dirty="0" smtClean="0">
                <a:latin typeface="Calibri"/>
                <a:cs typeface="Calibri"/>
              </a:rPr>
              <a:t>“The </a:t>
            </a:r>
            <a:r>
              <a:rPr lang="en-US" sz="1000" i="1" dirty="0">
                <a:latin typeface="Calibri"/>
                <a:cs typeface="Calibri"/>
              </a:rPr>
              <a:t>Feeling Value of </a:t>
            </a:r>
            <a:r>
              <a:rPr lang="en-US" sz="1000" i="1" dirty="0" smtClean="0">
                <a:latin typeface="Calibri"/>
                <a:cs typeface="Calibri"/>
              </a:rPr>
              <a:t>Lines”</a:t>
            </a:r>
            <a:r>
              <a:rPr lang="en-US" sz="1000" dirty="0" smtClean="0">
                <a:latin typeface="Calibri"/>
                <a:cs typeface="Calibri"/>
              </a:rPr>
              <a:t>  </a:t>
            </a:r>
            <a:r>
              <a:rPr lang="en-US" sz="1000" dirty="0">
                <a:latin typeface="Calibri"/>
                <a:cs typeface="Calibri"/>
              </a:rPr>
              <a:t>(1924)</a:t>
            </a:r>
            <a:endParaRPr lang="en-US" sz="1000" dirty="0" smtClean="0">
              <a:latin typeface="Calibri"/>
              <a:cs typeface="Calibri"/>
            </a:endParaRPr>
          </a:p>
          <a:p>
            <a:r>
              <a:rPr lang="en-US" sz="1000" dirty="0" smtClean="0">
                <a:latin typeface="Calibri"/>
                <a:cs typeface="Calibri"/>
              </a:rPr>
              <a:t>Collier, G.L.  </a:t>
            </a:r>
            <a:r>
              <a:rPr lang="en-US" sz="1000" i="1" dirty="0" smtClean="0">
                <a:latin typeface="Calibri"/>
                <a:cs typeface="Calibri"/>
              </a:rPr>
              <a:t>“Affective </a:t>
            </a:r>
            <a:r>
              <a:rPr lang="en-US" sz="1000" i="1" dirty="0">
                <a:latin typeface="Calibri"/>
                <a:cs typeface="Calibri"/>
              </a:rPr>
              <a:t>synesthesia: Extracting emotion space from simple perceptual </a:t>
            </a:r>
            <a:r>
              <a:rPr lang="en-US" sz="1000" i="1" dirty="0" smtClean="0">
                <a:latin typeface="Calibri"/>
                <a:cs typeface="Calibri"/>
              </a:rPr>
              <a:t>stimuli</a:t>
            </a:r>
            <a:r>
              <a:rPr lang="en-US" sz="1000" dirty="0" smtClean="0">
                <a:latin typeface="Calibri"/>
                <a:cs typeface="Calibri"/>
              </a:rPr>
              <a:t>” </a:t>
            </a:r>
            <a:r>
              <a:rPr lang="en-US" sz="1000" dirty="0">
                <a:latin typeface="Calibri"/>
                <a:cs typeface="Calibri"/>
              </a:rPr>
              <a:t> </a:t>
            </a:r>
            <a:r>
              <a:rPr lang="en-US" sz="1000" dirty="0" smtClean="0">
                <a:latin typeface="Calibri"/>
                <a:cs typeface="Calibri"/>
              </a:rPr>
              <a:t>(1996)</a:t>
            </a:r>
            <a:endParaRPr lang="en-US" sz="1000" dirty="0">
              <a:latin typeface="Calibri"/>
              <a:cs typeface="Calibri"/>
            </a:endParaRPr>
          </a:p>
        </p:txBody>
      </p:sp>
      <p:sp>
        <p:nvSpPr>
          <p:cNvPr id="7" name="Rectangle 6"/>
          <p:cNvSpPr/>
          <p:nvPr/>
        </p:nvSpPr>
        <p:spPr>
          <a:xfrm>
            <a:off x="4693249" y="5769146"/>
            <a:ext cx="4492791" cy="400110"/>
          </a:xfrm>
          <a:prstGeom prst="rect">
            <a:avLst/>
          </a:prstGeom>
        </p:spPr>
        <p:txBody>
          <a:bodyPr wrap="square">
            <a:spAutoFit/>
          </a:bodyPr>
          <a:lstStyle/>
          <a:p>
            <a:r>
              <a:rPr lang="en-US" sz="1000" dirty="0" err="1" smtClean="0">
                <a:solidFill>
                  <a:schemeClr val="tx1">
                    <a:lumMod val="75000"/>
                    <a:lumOff val="25000"/>
                  </a:schemeClr>
                </a:solidFill>
                <a:latin typeface="Calibri"/>
                <a:cs typeface="Calibri"/>
              </a:rPr>
              <a:t>Isbister</a:t>
            </a:r>
            <a:r>
              <a:rPr lang="en-US" sz="1000" dirty="0" smtClean="0">
                <a:solidFill>
                  <a:schemeClr val="tx1">
                    <a:lumMod val="75000"/>
                    <a:lumOff val="25000"/>
                  </a:schemeClr>
                </a:solidFill>
                <a:latin typeface="Calibri"/>
                <a:cs typeface="Calibri"/>
              </a:rPr>
              <a:t>, K. et al.  </a:t>
            </a:r>
            <a:r>
              <a:rPr lang="en-US" sz="1000" i="1" dirty="0" smtClean="0">
                <a:solidFill>
                  <a:schemeClr val="tx1">
                    <a:lumMod val="75000"/>
                    <a:lumOff val="25000"/>
                  </a:schemeClr>
                </a:solidFill>
                <a:latin typeface="Calibri"/>
                <a:cs typeface="Calibri"/>
              </a:rPr>
              <a:t>“The Sensual </a:t>
            </a:r>
            <a:r>
              <a:rPr lang="en-US" sz="1000" i="1" dirty="0">
                <a:solidFill>
                  <a:schemeClr val="tx1">
                    <a:lumMod val="75000"/>
                    <a:lumOff val="25000"/>
                  </a:schemeClr>
                </a:solidFill>
                <a:latin typeface="Calibri"/>
                <a:cs typeface="Calibri"/>
              </a:rPr>
              <a:t>Evaluation </a:t>
            </a:r>
            <a:r>
              <a:rPr lang="en-US" sz="1000" i="1" dirty="0" smtClean="0">
                <a:solidFill>
                  <a:schemeClr val="tx1">
                    <a:lumMod val="75000"/>
                    <a:lumOff val="25000"/>
                  </a:schemeClr>
                </a:solidFill>
                <a:latin typeface="Calibri"/>
                <a:cs typeface="Calibri"/>
              </a:rPr>
              <a:t>Instrument: Developing an Affective Evaluation Tool”</a:t>
            </a:r>
            <a:r>
              <a:rPr lang="en-US" sz="1000" dirty="0" smtClean="0">
                <a:solidFill>
                  <a:schemeClr val="tx1">
                    <a:lumMod val="75000"/>
                    <a:lumOff val="25000"/>
                  </a:schemeClr>
                </a:solidFill>
                <a:latin typeface="Calibri"/>
                <a:cs typeface="Calibri"/>
              </a:rPr>
              <a:t> (2006)</a:t>
            </a:r>
            <a:endParaRPr lang="en-US" sz="1000" dirty="0">
              <a:solidFill>
                <a:schemeClr val="tx1">
                  <a:lumMod val="75000"/>
                  <a:lumOff val="25000"/>
                </a:schemeClr>
              </a:solidFill>
              <a:latin typeface="Calibri"/>
              <a:cs typeface="Calibri"/>
            </a:endParaRPr>
          </a:p>
        </p:txBody>
      </p:sp>
      <p:sp>
        <p:nvSpPr>
          <p:cNvPr id="8" name="Shape 129"/>
          <p:cNvSpPr txBox="1">
            <a:spLocks noGrp="1"/>
          </p:cNvSpPr>
          <p:nvPr>
            <p:ph type="body" idx="1"/>
          </p:nvPr>
        </p:nvSpPr>
        <p:spPr>
          <a:xfrm>
            <a:off x="362450" y="1017488"/>
            <a:ext cx="8229600" cy="1969889"/>
          </a:xfrm>
          <a:prstGeom prst="rect">
            <a:avLst/>
          </a:prstGeom>
          <a:noFill/>
        </p:spPr>
        <p:txBody>
          <a:bodyPr lIns="91425" tIns="91425" rIns="91425" bIns="91425" anchor="t" anchorCtr="0">
            <a:noAutofit/>
          </a:bodyPr>
          <a:lstStyle/>
          <a:p>
            <a:pPr marL="0" lvl="0" indent="0" algn="just">
              <a:buNone/>
            </a:pPr>
            <a:r>
              <a:rPr lang="en-US" sz="1400" dirty="0"/>
              <a:t>Moving from the emotive communication intuition of artists to more quantitative theories about our emotional perception of different shapes, there are </a:t>
            </a:r>
            <a:r>
              <a:rPr lang="en-US" sz="1400" dirty="0" smtClean="0"/>
              <a:t>studies that </a:t>
            </a:r>
            <a:r>
              <a:rPr lang="en-US" sz="1400" dirty="0"/>
              <a:t>show there is </a:t>
            </a:r>
            <a:r>
              <a:rPr lang="en-US" sz="1400" dirty="0" smtClean="0"/>
              <a:t>actually </a:t>
            </a:r>
            <a:r>
              <a:rPr lang="en-US" sz="1400" dirty="0"/>
              <a:t>some consistency in how we perceive certain shapes to </a:t>
            </a:r>
            <a:r>
              <a:rPr lang="en-US" sz="1400" dirty="0" smtClean="0"/>
              <a:t>emotions.  These experiments often use the emotional dimensions of Pleasure, Arousal and Dominance defined by Russell</a:t>
            </a:r>
            <a:r>
              <a:rPr lang="en-US" sz="1400" dirty="0"/>
              <a:t> </a:t>
            </a:r>
            <a:r>
              <a:rPr lang="en-US" sz="1400" dirty="0" smtClean="0"/>
              <a:t>(Russell) and </a:t>
            </a:r>
            <a:r>
              <a:rPr lang="en-US" sz="1400" dirty="0" err="1" smtClean="0"/>
              <a:t>Mehrabian</a:t>
            </a:r>
            <a:r>
              <a:rPr lang="en-US" sz="1400" dirty="0" smtClean="0"/>
              <a:t> (</a:t>
            </a:r>
            <a:r>
              <a:rPr lang="en-US" sz="1400" dirty="0" err="1" smtClean="0"/>
              <a:t>Mehrabian</a:t>
            </a:r>
            <a:r>
              <a:rPr lang="en-US" sz="1400" dirty="0" smtClean="0"/>
              <a:t>) to map features of the lines to different emotions.  Simple lines with </a:t>
            </a:r>
            <a:r>
              <a:rPr lang="en-US" sz="1400" b="1" dirty="0" smtClean="0"/>
              <a:t>angles leaning up were showed to convey more active emotions – i.e. higher Arousal and Dominance - and vice versa </a:t>
            </a:r>
            <a:r>
              <a:rPr lang="en-US" sz="1400" dirty="0" smtClean="0"/>
              <a:t>(</a:t>
            </a:r>
            <a:r>
              <a:rPr lang="en-US" sz="1400" dirty="0" err="1"/>
              <a:t>Poffenberger</a:t>
            </a:r>
            <a:r>
              <a:rPr lang="en-US" sz="1400" dirty="0"/>
              <a:t>, </a:t>
            </a:r>
            <a:r>
              <a:rPr lang="en-US" sz="1400" dirty="0" smtClean="0"/>
              <a:t>Collier).  </a:t>
            </a:r>
            <a:r>
              <a:rPr lang="en-US" sz="1400" b="1" dirty="0" smtClean="0"/>
              <a:t>Rounded and angular lines was also shown to relate to positive and negative Pleasure</a:t>
            </a:r>
            <a:r>
              <a:rPr lang="en-US" sz="1400" dirty="0" smtClean="0"/>
              <a:t> (</a:t>
            </a:r>
            <a:r>
              <a:rPr lang="en-US" sz="1400" dirty="0" err="1" smtClean="0"/>
              <a:t>Isbister</a:t>
            </a:r>
            <a:r>
              <a:rPr lang="en-US" sz="1400" dirty="0" smtClean="0"/>
              <a:t>).</a:t>
            </a:r>
            <a:endParaRPr lang="en-US" sz="1400" dirty="0"/>
          </a:p>
        </p:txBody>
      </p:sp>
      <p:sp>
        <p:nvSpPr>
          <p:cNvPr id="2" name="Rectangle 1"/>
          <p:cNvSpPr/>
          <p:nvPr/>
        </p:nvSpPr>
        <p:spPr>
          <a:xfrm>
            <a:off x="14304" y="6236777"/>
            <a:ext cx="9064791" cy="796372"/>
          </a:xfrm>
          <a:prstGeom prst="rect">
            <a:avLst/>
          </a:prstGeom>
        </p:spPr>
        <p:txBody>
          <a:bodyPr wrap="square">
            <a:spAutoFit/>
          </a:bodyPr>
          <a:lstStyle/>
          <a:p>
            <a:pPr lvl="0">
              <a:lnSpc>
                <a:spcPct val="115000"/>
              </a:lnSpc>
              <a:buClr>
                <a:schemeClr val="dk1"/>
              </a:buClr>
              <a:buSzPct val="122222"/>
            </a:pPr>
            <a:r>
              <a:rPr lang="en-US" sz="1000" dirty="0" smtClean="0">
                <a:solidFill>
                  <a:schemeClr val="dk1"/>
                </a:solidFill>
                <a:latin typeface="Calibri"/>
                <a:cs typeface="Calibri"/>
              </a:rPr>
              <a:t>Russell</a:t>
            </a:r>
            <a:r>
              <a:rPr lang="en-US" sz="1000" dirty="0">
                <a:solidFill>
                  <a:schemeClr val="dk1"/>
                </a:solidFill>
                <a:latin typeface="Calibri"/>
                <a:cs typeface="Calibri"/>
              </a:rPr>
              <a:t>, James A. A </a:t>
            </a:r>
            <a:r>
              <a:rPr lang="en-US" sz="1000" dirty="0" err="1">
                <a:solidFill>
                  <a:schemeClr val="dk1"/>
                </a:solidFill>
                <a:latin typeface="Calibri"/>
                <a:cs typeface="Calibri"/>
              </a:rPr>
              <a:t>circumplex</a:t>
            </a:r>
            <a:r>
              <a:rPr lang="en-US" sz="1000" dirty="0">
                <a:solidFill>
                  <a:schemeClr val="dk1"/>
                </a:solidFill>
                <a:latin typeface="Calibri"/>
                <a:cs typeface="Calibri"/>
              </a:rPr>
              <a:t> model of affect.</a:t>
            </a:r>
            <a:r>
              <a:rPr lang="en-US" sz="1000" i="1" dirty="0">
                <a:solidFill>
                  <a:schemeClr val="dk1"/>
                </a:solidFill>
                <a:latin typeface="Calibri"/>
                <a:cs typeface="Calibri"/>
              </a:rPr>
              <a:t> Journal of personality and social psychology </a:t>
            </a:r>
            <a:r>
              <a:rPr lang="en-US" sz="1000" dirty="0">
                <a:solidFill>
                  <a:schemeClr val="dk1"/>
                </a:solidFill>
                <a:latin typeface="Calibri"/>
                <a:cs typeface="Calibri"/>
              </a:rPr>
              <a:t>39.6 (1980): 1161-</a:t>
            </a:r>
            <a:r>
              <a:rPr lang="en-US" sz="1000" dirty="0" smtClean="0">
                <a:solidFill>
                  <a:schemeClr val="dk1"/>
                </a:solidFill>
                <a:latin typeface="Calibri"/>
                <a:cs typeface="Calibri"/>
              </a:rPr>
              <a:t>1178</a:t>
            </a:r>
          </a:p>
          <a:p>
            <a:pPr>
              <a:lnSpc>
                <a:spcPct val="115000"/>
              </a:lnSpc>
              <a:buClr>
                <a:schemeClr val="dk1"/>
              </a:buClr>
              <a:buSzPct val="122222"/>
            </a:pPr>
            <a:r>
              <a:rPr lang="en-US" sz="1000" dirty="0" err="1">
                <a:latin typeface="Avenir Book"/>
                <a:cs typeface="Avenir Book"/>
              </a:rPr>
              <a:t>Mehrabian</a:t>
            </a:r>
            <a:r>
              <a:rPr lang="en-US" sz="1000" dirty="0">
                <a:latin typeface="Avenir Book"/>
                <a:cs typeface="Avenir Book"/>
              </a:rPr>
              <a:t>, A. (1996). Pleasure-arousal-dominance: A general framework for describing and measuring individual differences in temperament. Current Psychology, 14(4), 261-292.</a:t>
            </a:r>
          </a:p>
          <a:p>
            <a:pPr lvl="0">
              <a:lnSpc>
                <a:spcPct val="115000"/>
              </a:lnSpc>
              <a:buClr>
                <a:schemeClr val="dk1"/>
              </a:buClr>
              <a:buSzPct val="122222"/>
            </a:pPr>
            <a:endParaRPr lang="en-US" sz="1000" dirty="0">
              <a:solidFill>
                <a:schemeClr val="dk1"/>
              </a:solidFill>
              <a:latin typeface="Calibri"/>
              <a:cs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TotalTime>
  <Words>7098</Words>
  <Application>Microsoft Macintosh PowerPoint</Application>
  <PresentationFormat>On-screen Show (4:3)</PresentationFormat>
  <Paragraphs>801</Paragraphs>
  <Slides>45</Slides>
  <Notes>41</Notes>
  <HiddenSlides>0</HiddenSlides>
  <MMClips>3</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simple-light</vt:lpstr>
      <vt:lpstr>Expressive Speech Bubbles</vt:lpstr>
      <vt:lpstr>Introduction</vt:lpstr>
      <vt:lpstr>  Project Summary</vt:lpstr>
      <vt:lpstr>  Project Application</vt:lpstr>
      <vt:lpstr>  Project Application</vt:lpstr>
      <vt:lpstr>  Project Aims</vt:lpstr>
      <vt:lpstr>Background</vt:lpstr>
      <vt:lpstr>  Background: Emotive Shapes</vt:lpstr>
      <vt:lpstr>  Background: Emotive Shapes</vt:lpstr>
      <vt:lpstr>  Background: Emotive Shapes</vt:lpstr>
      <vt:lpstr>PowerPoint Presentation</vt:lpstr>
      <vt:lpstr>  Background: Emotive Sounds</vt:lpstr>
      <vt:lpstr>  Background: Emotive Sounds</vt:lpstr>
      <vt:lpstr>  Background: Emotive Sounds</vt:lpstr>
      <vt:lpstr>  Background: Emotion words and models</vt:lpstr>
      <vt:lpstr>Experimental Materials</vt:lpstr>
      <vt:lpstr>Emotive Shapes: Hypothesis</vt:lpstr>
      <vt:lpstr>Emotive Shapes: Hypothesis</vt:lpstr>
      <vt:lpstr>PowerPoint Presentation</vt:lpstr>
      <vt:lpstr>Emotive Sounds: Hypothesis</vt:lpstr>
      <vt:lpstr>Emotive Sounds: Stimuli</vt:lpstr>
      <vt:lpstr>Experimental Methods</vt:lpstr>
      <vt:lpstr>  User Evaluation: Study Design</vt:lpstr>
      <vt:lpstr>  User Evaluation: Study Design</vt:lpstr>
      <vt:lpstr>  User Evaluation: Website Design</vt:lpstr>
      <vt:lpstr>PowerPoint Presentation</vt:lpstr>
      <vt:lpstr>Results</vt:lpstr>
      <vt:lpstr> Results: Overview by shape</vt:lpstr>
      <vt:lpstr> Results: Overview</vt:lpstr>
      <vt:lpstr> Results: Calm</vt:lpstr>
      <vt:lpstr> Results: Calm</vt:lpstr>
      <vt:lpstr> Results: Happy</vt:lpstr>
      <vt:lpstr> Results: Happy</vt:lpstr>
      <vt:lpstr> Results: Angry</vt:lpstr>
      <vt:lpstr> Results: Angry</vt:lpstr>
      <vt:lpstr> Results: Sad</vt:lpstr>
      <vt:lpstr> Results: Sad</vt:lpstr>
      <vt:lpstr> Results: Sleepy</vt:lpstr>
      <vt:lpstr> Results: Sleepy</vt:lpstr>
      <vt:lpstr>Conclusions</vt:lpstr>
      <vt:lpstr> Results</vt:lpstr>
      <vt:lpstr> Results</vt:lpstr>
      <vt:lpstr> General Learning &amp; Limitations</vt:lpstr>
      <vt:lpstr>Future Work</vt:lpstr>
      <vt:lpstr>Thank you  Further questions: pip@mit.edu, benb@mit.edu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Expressive Speech Bubbles</dc:title>
  <cp:lastModifiedBy>Philippa Mothersill</cp:lastModifiedBy>
  <cp:revision>75</cp:revision>
  <dcterms:modified xsi:type="dcterms:W3CDTF">2013-12-11T04:48:17Z</dcterms:modified>
</cp:coreProperties>
</file>